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547" r:id="rId28"/>
    <p:sldId id="533" r:id="rId29"/>
    <p:sldId id="534" r:id="rId30"/>
    <p:sldId id="535" r:id="rId31"/>
    <p:sldId id="536" r:id="rId32"/>
    <p:sldId id="493" r:id="rId33"/>
    <p:sldId id="512" r:id="rId34"/>
    <p:sldId id="274" r:id="rId35"/>
    <p:sldId id="283" r:id="rId36"/>
    <p:sldId id="459" r:id="rId37"/>
    <p:sldId id="481" r:id="rId38"/>
    <p:sldId id="482" r:id="rId39"/>
    <p:sldId id="513" r:id="rId40"/>
    <p:sldId id="514" r:id="rId41"/>
    <p:sldId id="515" r:id="rId42"/>
    <p:sldId id="516" r:id="rId43"/>
    <p:sldId id="487" r:id="rId44"/>
    <p:sldId id="489" r:id="rId45"/>
    <p:sldId id="488" r:id="rId46"/>
    <p:sldId id="490" r:id="rId47"/>
    <p:sldId id="496" r:id="rId48"/>
    <p:sldId id="530" r:id="rId49"/>
    <p:sldId id="498" r:id="rId50"/>
    <p:sldId id="520" r:id="rId51"/>
    <p:sldId id="522" r:id="rId52"/>
    <p:sldId id="537" r:id="rId53"/>
    <p:sldId id="524" r:id="rId54"/>
    <p:sldId id="527" r:id="rId55"/>
    <p:sldId id="501" r:id="rId56"/>
    <p:sldId id="525" r:id="rId57"/>
    <p:sldId id="502" r:id="rId58"/>
    <p:sldId id="505" r:id="rId59"/>
    <p:sldId id="497" r:id="rId60"/>
    <p:sldId id="504" r:id="rId61"/>
    <p:sldId id="503" r:id="rId62"/>
    <p:sldId id="275" r:id="rId63"/>
    <p:sldId id="531" r:id="rId64"/>
    <p:sldId id="511" r:id="rId65"/>
    <p:sldId id="276" r:id="rId66"/>
    <p:sldId id="277" r:id="rId67"/>
    <p:sldId id="538" r:id="rId68"/>
    <p:sldId id="544" r:id="rId69"/>
    <p:sldId id="540" r:id="rId70"/>
    <p:sldId id="539" r:id="rId71"/>
    <p:sldId id="541" r:id="rId72"/>
    <p:sldId id="548" r:id="rId73"/>
    <p:sldId id="433" r:id="rId74"/>
    <p:sldId id="546" r:id="rId75"/>
    <p:sldId id="545" r:id="rId76"/>
    <p:sldId id="434" r:id="rId77"/>
    <p:sldId id="435" r:id="rId78"/>
    <p:sldId id="436" r:id="rId79"/>
    <p:sldId id="437" r:id="rId80"/>
    <p:sldId id="438" r:id="rId81"/>
    <p:sldId id="432" r:id="rId82"/>
    <p:sldId id="521" r:id="rId83"/>
    <p:sldId id="427" r:id="rId84"/>
    <p:sldId id="549" r:id="rId85"/>
    <p:sldId id="532" r:id="rId86"/>
    <p:sldId id="352" r:id="rId87"/>
    <p:sldId id="28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842"/>
    <p:restoredTop sz="81856"/>
  </p:normalViewPr>
  <p:slideViewPr>
    <p:cSldViewPr snapToGrid="0">
      <p:cViewPr varScale="1">
        <p:scale>
          <a:sx n="57" d="100"/>
          <a:sy n="57" d="100"/>
        </p:scale>
        <p:origin x="19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27</a:t>
            </a:fld>
            <a:endParaRPr lang="en-US"/>
          </a:p>
        </p:txBody>
      </p:sp>
    </p:spTree>
    <p:extLst>
      <p:ext uri="{BB962C8B-B14F-4D97-AF65-F5344CB8AC3E}">
        <p14:creationId xmlns:p14="http://schemas.microsoft.com/office/powerpoint/2010/main" val="3401585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a:extLst>
            <a:ext uri="{FF2B5EF4-FFF2-40B4-BE49-F238E27FC236}">
              <a16:creationId xmlns:a16="http://schemas.microsoft.com/office/drawing/2014/main" id="{587DEDFE-BA20-8D4C-F0EA-9EFC32896221}"/>
            </a:ext>
          </a:extLst>
        </p:cNvPr>
        <p:cNvGrpSpPr/>
        <p:nvPr/>
      </p:nvGrpSpPr>
      <p:grpSpPr>
        <a:xfrm>
          <a:off x="0" y="0"/>
          <a:ext cx="0" cy="0"/>
          <a:chOff x="0" y="0"/>
          <a:chExt cx="0" cy="0"/>
        </a:xfrm>
      </p:grpSpPr>
      <p:sp>
        <p:nvSpPr>
          <p:cNvPr id="593" name="Shape 593">
            <a:extLst>
              <a:ext uri="{FF2B5EF4-FFF2-40B4-BE49-F238E27FC236}">
                <a16:creationId xmlns:a16="http://schemas.microsoft.com/office/drawing/2014/main" id="{0DDA4D34-585D-8E30-D4DB-BB736E0513DA}"/>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a:extLst>
              <a:ext uri="{FF2B5EF4-FFF2-40B4-BE49-F238E27FC236}">
                <a16:creationId xmlns:a16="http://schemas.microsoft.com/office/drawing/2014/main" id="{3EABE9F8-64C2-CF84-07C7-D465FD9704BD}"/>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8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38</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39</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40</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41</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42</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57</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66</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5631A-7482-B4FD-7CA1-1C3F52302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9A447-1B0A-BB0B-EA4D-8773EEA11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8E805-B34C-31F8-1974-97096E5D2A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5AF364-1364-786D-0FE1-FDC41023AF0E}"/>
              </a:ext>
            </a:extLst>
          </p:cNvPr>
          <p:cNvSpPr>
            <a:spLocks noGrp="1"/>
          </p:cNvSpPr>
          <p:nvPr>
            <p:ph type="sldNum" sz="quarter" idx="5"/>
          </p:nvPr>
        </p:nvSpPr>
        <p:spPr/>
        <p:txBody>
          <a:bodyPr/>
          <a:lstStyle/>
          <a:p>
            <a:fld id="{E556CA6E-FF8B-CA4B-9680-EA2F986E67B7}" type="slidenum">
              <a:rPr lang="en-US" smtClean="0"/>
              <a:t>72</a:t>
            </a:fld>
            <a:endParaRPr lang="en-US"/>
          </a:p>
        </p:txBody>
      </p:sp>
    </p:spTree>
    <p:extLst>
      <p:ext uri="{BB962C8B-B14F-4D97-AF65-F5344CB8AC3E}">
        <p14:creationId xmlns:p14="http://schemas.microsoft.com/office/powerpoint/2010/main" val="53879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https://</a:t>
            </a:r>
            <a:r>
              <a:rPr lang="en-US" dirty="0" err="1"/>
              <a:t>archive.org</a:t>
            </a:r>
            <a:r>
              <a:rPr lang="en-US" dirty="0"/>
              <a:t>/details/atari_2600_space_invaders_1980_atari_richard_maurer_-_sears_cx2632_-_49-75153</a:t>
            </a:r>
          </a:p>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73</a:t>
            </a:fld>
            <a:endParaRPr lang="en-US"/>
          </a:p>
        </p:txBody>
      </p:sp>
    </p:spTree>
    <p:extLst>
      <p:ext uri="{BB962C8B-B14F-4D97-AF65-F5344CB8AC3E}">
        <p14:creationId xmlns:p14="http://schemas.microsoft.com/office/powerpoint/2010/main" val="449245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archive.org</a:t>
            </a:r>
            <a:r>
              <a:rPr lang="en-US" dirty="0"/>
              <a:t>/details/atari_2600_space_invaders_1980_atari_richard_maurer_-_sears_cx2632_-_49-75153</a:t>
            </a:r>
          </a:p>
          <a:p>
            <a:endParaRPr lang="en-US" dirty="0"/>
          </a:p>
          <a:p>
            <a:endParaRPr lang="en-US" dirty="0"/>
          </a:p>
          <a:p>
            <a:r>
              <a:rPr lang="en-US" dirty="0"/>
              <a:t>Start</a:t>
            </a:r>
          </a:p>
          <a:p>
            <a:r>
              <a:rPr lang="en-US" dirty="0"/>
              <a:t>Press 2 to start game</a:t>
            </a:r>
          </a:p>
          <a:p>
            <a:r>
              <a:rPr lang="en-US" dirty="0"/>
              <a:t>Left right arrow</a:t>
            </a:r>
          </a:p>
          <a:p>
            <a:r>
              <a:rPr lang="en-US" dirty="0"/>
              <a:t>left Control fire</a:t>
            </a:r>
          </a:p>
          <a:p>
            <a:endParaRPr lang="en-US" dirty="0"/>
          </a:p>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79</a:t>
            </a:fld>
            <a:endParaRPr lang="en-US"/>
          </a:p>
        </p:txBody>
      </p:sp>
    </p:spTree>
    <p:extLst>
      <p:ext uri="{BB962C8B-B14F-4D97-AF65-F5344CB8AC3E}">
        <p14:creationId xmlns:p14="http://schemas.microsoft.com/office/powerpoint/2010/main" val="346104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83</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11/29/25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11/29/25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hyperlink" Target="https://archive.org/details/atari_2600_space_invaders_1980_atari_richard_maurer_-_sears_cx2632_-_49-7515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EFED8635-1B74-2004-544A-1BF0AFF85D39}"/>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2E545585-4467-C644-3DA4-5D7014BE5F85}"/>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The True Story of Python Assignment Statements</a:t>
            </a:r>
          </a:p>
        </p:txBody>
      </p:sp>
      <p:sp>
        <p:nvSpPr>
          <p:cNvPr id="3" name="Subtitle 2">
            <a:extLst>
              <a:ext uri="{FF2B5EF4-FFF2-40B4-BE49-F238E27FC236}">
                <a16:creationId xmlns:a16="http://schemas.microsoft.com/office/drawing/2014/main" id="{A0E3D51A-8BAF-6B98-B101-D1355477D6A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Charles Severance</a:t>
            </a:r>
          </a:p>
          <a:p>
            <a:pPr algn="l"/>
            <a:r>
              <a:rPr lang="en-US" sz="2000" dirty="0">
                <a:solidFill>
                  <a:schemeClr val="bg1"/>
                </a:solidFill>
              </a:rPr>
              <a:t>www.dj4e.com</a:t>
            </a:r>
          </a:p>
          <a:p>
            <a:pPr algn="l"/>
            <a:endParaRPr lang="en-US" sz="2000" dirty="0">
              <a:solidFill>
                <a:schemeClr val="bg1"/>
              </a:solidFill>
            </a:endParaRPr>
          </a:p>
          <a:p>
            <a:pPr algn="l"/>
            <a:endParaRPr lang="en-US" sz="2000" dirty="0">
              <a:solidFill>
                <a:schemeClr val="bg1"/>
              </a:solidFill>
            </a:endParaRPr>
          </a:p>
        </p:txBody>
      </p:sp>
    </p:spTree>
    <p:extLst>
      <p:ext uri="{BB962C8B-B14F-4D97-AF65-F5344CB8AC3E}">
        <p14:creationId xmlns:p14="http://schemas.microsoft.com/office/powerpoint/2010/main" val="1223599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AD6C-2024-3839-072B-7A5713633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10B4C-B4A0-1506-AD81-3041530E1978}"/>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D0D31FCE-D8EF-70A2-5DD5-83F76A2B1D0D}"/>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DEA55EE5-5B33-1B12-345F-19A68162C2B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0E5CDFDA-5C0B-10D9-E07A-841F2B46273F}"/>
              </a:ext>
            </a:extLst>
          </p:cNvPr>
          <p:cNvSpPr txBox="1"/>
          <p:nvPr/>
        </p:nvSpPr>
        <p:spPr>
          <a:xfrm>
            <a:off x="1519359" y="2434039"/>
            <a:ext cx="3323968" cy="1754326"/>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12.2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6C8B040-A78B-3E4F-7B86-B18EEA383C40}"/>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D4F0908E-D80B-2306-446F-7ABBB7E4958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A8AAA898-703A-1FE7-3DDC-12B27109364B}"/>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678778F4-1A6D-EF9F-E666-84310EFEA289}"/>
              </a:ext>
            </a:extLst>
          </p:cNvPr>
          <p:cNvCxnSpPr>
            <a:cxnSpLocks/>
            <a:stCxn id="8" idx="3"/>
            <a:endCxn id="7" idx="1"/>
          </p:cNvCxnSpPr>
          <p:nvPr/>
        </p:nvCxnSpPr>
        <p:spPr>
          <a:xfrm flipV="1">
            <a:off x="6941713" y="3148113"/>
            <a:ext cx="2468862" cy="29925"/>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79006C47-08BA-8C09-AD7C-C79D0954A94A}"/>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66A4504-678C-E35D-4A5B-59065B4B2D48}"/>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Tree>
    <p:extLst>
      <p:ext uri="{BB962C8B-B14F-4D97-AF65-F5344CB8AC3E}">
        <p14:creationId xmlns:p14="http://schemas.microsoft.com/office/powerpoint/2010/main" val="240956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C51F-DB03-F825-0EF6-D6B8D4539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D9DD58-E3C3-53B2-ACD8-A0872C6DBFA1}"/>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E0403338-DB11-7821-4709-B8153A775AC8}"/>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96EAC051-11FD-8093-3509-FEBF94BDA7F9}"/>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D0225B0A-1B70-3F64-B389-A190EC86D680}"/>
              </a:ext>
            </a:extLst>
          </p:cNvPr>
          <p:cNvSpPr txBox="1"/>
          <p:nvPr/>
        </p:nvSpPr>
        <p:spPr>
          <a:xfrm>
            <a:off x="1519359" y="2434039"/>
            <a:ext cx="3323968" cy="2862322"/>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endParaRPr lang="en-US"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635595FC-3D9C-F2F8-8ECE-9EFE17C31FD3}"/>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E15AABC2-D3F8-6163-92A0-861DB3F38BCC}"/>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3F456A5D-CE71-283C-45B7-33592A3CBE7E}"/>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1899678A-E8B4-20F1-4763-B29E0B34287C}"/>
              </a:ext>
            </a:extLst>
          </p:cNvPr>
          <p:cNvCxnSpPr>
            <a:cxnSpLocks/>
            <a:stCxn id="8" idx="3"/>
            <a:endCxn id="16" idx="1"/>
          </p:cNvCxnSpPr>
          <p:nvPr/>
        </p:nvCxnSpPr>
        <p:spPr>
          <a:xfrm>
            <a:off x="6941713" y="3178038"/>
            <a:ext cx="2468861" cy="213042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3D398B2-EE29-2D7A-E839-CB6312148726}"/>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10BF1B5-90CE-79B2-FBC8-BB7A16F01E10}"/>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B01993E3-6EF5-821E-79EB-53A2A0B79EFF}"/>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64071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1175-2C5D-3599-C6FB-92E92923E1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EC0CD-9C89-611F-48BE-BC3458CAED4B}"/>
              </a:ext>
            </a:extLst>
          </p:cNvPr>
          <p:cNvSpPr>
            <a:spLocks noGrp="1"/>
          </p:cNvSpPr>
          <p:nvPr>
            <p:ph type="title"/>
          </p:nvPr>
        </p:nvSpPr>
        <p:spPr/>
        <p:txBody>
          <a:bodyPr/>
          <a:lstStyle/>
          <a:p>
            <a:r>
              <a:rPr lang="en-US" dirty="0"/>
              <a:t>What *IS* a Python variable?</a:t>
            </a:r>
          </a:p>
        </p:txBody>
      </p:sp>
      <p:sp>
        <p:nvSpPr>
          <p:cNvPr id="3" name="Content Placeholder 2">
            <a:extLst>
              <a:ext uri="{FF2B5EF4-FFF2-40B4-BE49-F238E27FC236}">
                <a16:creationId xmlns:a16="http://schemas.microsoft.com/office/drawing/2014/main" id="{A52F26AC-40CA-AD84-9543-0F48E98E8AB1}"/>
              </a:ext>
            </a:extLst>
          </p:cNvPr>
          <p:cNvSpPr>
            <a:spLocks noGrp="1"/>
          </p:cNvSpPr>
          <p:nvPr>
            <p:ph idx="1"/>
          </p:nvPr>
        </p:nvSpPr>
        <p:spPr>
          <a:xfrm>
            <a:off x="826918" y="1449650"/>
            <a:ext cx="10515600" cy="984389"/>
          </a:xfrm>
        </p:spPr>
        <p:txBody>
          <a:bodyPr>
            <a:normAutofit fontScale="85000" lnSpcReduction="10000"/>
          </a:bodyPr>
          <a:lstStyle/>
          <a:p>
            <a:r>
              <a:rPr lang="en-US" dirty="0"/>
              <a:t>A Python variable is a symbolic name that is a </a:t>
            </a:r>
            <a:r>
              <a:rPr lang="en-US" b="1" i="1" u="sng" dirty="0"/>
              <a:t>pointer</a:t>
            </a:r>
            <a:r>
              <a:rPr lang="en-US" dirty="0"/>
              <a:t> or </a:t>
            </a:r>
            <a:r>
              <a:rPr lang="en-US" b="1" i="1" u="sng" dirty="0"/>
              <a:t>reference</a:t>
            </a:r>
            <a:r>
              <a:rPr lang="en-US" dirty="0"/>
              <a:t> to an object.</a:t>
            </a:r>
          </a:p>
          <a:p>
            <a:r>
              <a:rPr lang="en-US" dirty="0"/>
              <a:t>We can examine what a variable is ”pointing to” using the id() function in Python</a:t>
            </a:r>
          </a:p>
        </p:txBody>
      </p:sp>
      <p:sp>
        <p:nvSpPr>
          <p:cNvPr id="5" name="TextBox 4">
            <a:extLst>
              <a:ext uri="{FF2B5EF4-FFF2-40B4-BE49-F238E27FC236}">
                <a16:creationId xmlns:a16="http://schemas.microsoft.com/office/drawing/2014/main" id="{4E70EAC5-5477-C2E9-BBD1-A73FCE1499D0}"/>
              </a:ext>
            </a:extLst>
          </p:cNvPr>
          <p:cNvSpPr txBox="1"/>
          <p:nvPr/>
        </p:nvSpPr>
        <p:spPr>
          <a:xfrm>
            <a:off x="6299366" y="55835"/>
            <a:ext cx="6153665" cy="369332"/>
          </a:xfrm>
          <a:prstGeom prst="rect">
            <a:avLst/>
          </a:prstGeom>
          <a:noFill/>
        </p:spPr>
        <p:txBody>
          <a:bodyPr wrap="square">
            <a:spAutoFit/>
          </a:bodyPr>
          <a:lstStyle/>
          <a:p>
            <a:r>
              <a:rPr lang="en-US" dirty="0"/>
              <a:t>https://</a:t>
            </a:r>
            <a:r>
              <a:rPr lang="en-US" dirty="0" err="1"/>
              <a:t>realpython.com</a:t>
            </a:r>
            <a:r>
              <a:rPr lang="en-US" dirty="0"/>
              <a:t>/python-variables/#object-references</a:t>
            </a:r>
          </a:p>
        </p:txBody>
      </p:sp>
      <p:sp>
        <p:nvSpPr>
          <p:cNvPr id="6" name="TextBox 5">
            <a:extLst>
              <a:ext uri="{FF2B5EF4-FFF2-40B4-BE49-F238E27FC236}">
                <a16:creationId xmlns:a16="http://schemas.microsoft.com/office/drawing/2014/main" id="{BFE6C59D-F4B3-2EED-722A-EDA8277D2C76}"/>
              </a:ext>
            </a:extLst>
          </p:cNvPr>
          <p:cNvSpPr txBox="1"/>
          <p:nvPr/>
        </p:nvSpPr>
        <p:spPr>
          <a:xfrm>
            <a:off x="1519359" y="2434039"/>
            <a:ext cx="3323968" cy="3416320"/>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&gt;&gt;&gt; x = 12.2</a:t>
            </a:r>
          </a:p>
          <a:p>
            <a:r>
              <a:rPr lang="en-US" b="1" dirty="0">
                <a:latin typeface="Courier New" panose="02070309020205020404" pitchFamily="49" charset="0"/>
                <a:cs typeface="Courier New" panose="02070309020205020404" pitchFamily="49" charset="0"/>
              </a:rPr>
              <a:t>&gt;&gt;&gt; y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4334363728</a:t>
            </a:r>
          </a:p>
          <a:p>
            <a:r>
              <a:rPr lang="en-US" b="1" dirty="0">
                <a:latin typeface="Courier New" panose="02070309020205020404" pitchFamily="49" charset="0"/>
                <a:cs typeface="Courier New" panose="02070309020205020404" pitchFamily="49" charset="0"/>
              </a:rPr>
              <a:t>&gt;&gt;&gt; print(id(y))</a:t>
            </a:r>
          </a:p>
          <a:p>
            <a:r>
              <a:rPr lang="en-US" b="1" dirty="0">
                <a:latin typeface="Courier New" panose="02070309020205020404" pitchFamily="49" charset="0"/>
                <a:cs typeface="Courier New" panose="02070309020205020404" pitchFamily="49" charset="0"/>
              </a:rPr>
              <a:t>4345045600</a:t>
            </a:r>
          </a:p>
          <a:p>
            <a:r>
              <a:rPr lang="en-US" b="1" dirty="0">
                <a:latin typeface="Courier New" panose="02070309020205020404" pitchFamily="49" charset="0"/>
                <a:cs typeface="Courier New" panose="02070309020205020404" pitchFamily="49" charset="0"/>
              </a:rPr>
              <a:t>&gt;&gt;&gt; x = 100</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4345048352</a:t>
            </a:r>
          </a:p>
          <a:p>
            <a:r>
              <a:rPr lang="en-US" b="1" dirty="0">
                <a:latin typeface="Courier New" panose="02070309020205020404" pitchFamily="49" charset="0"/>
                <a:cs typeface="Courier New" panose="02070309020205020404" pitchFamily="49" charset="0"/>
              </a:rPr>
              <a:t>&gt;&gt;&gt; </a:t>
            </a:r>
            <a:r>
              <a:rPr lang="en-US" b="1" dirty="0">
                <a:solidFill>
                  <a:srgbClr val="FF0000"/>
                </a:solidFill>
                <a:latin typeface="Courier New" panose="02070309020205020404" pitchFamily="49" charset="0"/>
                <a:cs typeface="Courier New" panose="02070309020205020404" pitchFamily="49" charset="0"/>
              </a:rPr>
              <a:t>x = 14</a:t>
            </a:r>
          </a:p>
          <a:p>
            <a:r>
              <a:rPr lang="en-US" b="1" dirty="0">
                <a:latin typeface="Courier New" panose="02070309020205020404" pitchFamily="49" charset="0"/>
                <a:cs typeface="Courier New" panose="02070309020205020404" pitchFamily="49" charset="0"/>
              </a:rPr>
              <a:t>&gt;&gt;&gt; print(id(x))</a:t>
            </a:r>
          </a:p>
          <a:p>
            <a:r>
              <a:rPr lang="en-US" b="1" dirty="0">
                <a:latin typeface="Courier New" panose="02070309020205020404" pitchFamily="49" charset="0"/>
                <a:cs typeface="Courier New" panose="02070309020205020404" pitchFamily="49" charset="0"/>
              </a:rPr>
              <a:t>4345045600</a:t>
            </a:r>
          </a:p>
        </p:txBody>
      </p:sp>
      <p:sp>
        <p:nvSpPr>
          <p:cNvPr id="7" name="Rectangle 6">
            <a:extLst>
              <a:ext uri="{FF2B5EF4-FFF2-40B4-BE49-F238E27FC236}">
                <a16:creationId xmlns:a16="http://schemas.microsoft.com/office/drawing/2014/main" id="{2735C784-C018-16FF-9FD1-E9B636A42F6D}"/>
              </a:ext>
            </a:extLst>
          </p:cNvPr>
          <p:cNvSpPr/>
          <p:nvPr/>
        </p:nvSpPr>
        <p:spPr>
          <a:xfrm>
            <a:off x="9410575" y="2815454"/>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float 12.2</a:t>
            </a:r>
          </a:p>
        </p:txBody>
      </p:sp>
      <p:sp>
        <p:nvSpPr>
          <p:cNvPr id="8" name="Rectangle 7">
            <a:extLst>
              <a:ext uri="{FF2B5EF4-FFF2-40B4-BE49-F238E27FC236}">
                <a16:creationId xmlns:a16="http://schemas.microsoft.com/office/drawing/2014/main" id="{CCAC79B3-731C-535F-EB74-E082CE63FD73}"/>
              </a:ext>
            </a:extLst>
          </p:cNvPr>
          <p:cNvSpPr/>
          <p:nvPr/>
        </p:nvSpPr>
        <p:spPr>
          <a:xfrm>
            <a:off x="6299366" y="2898864"/>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E47FEECA-E2AB-2206-2E0F-F65B8F03FA49}"/>
              </a:ext>
            </a:extLst>
          </p:cNvPr>
          <p:cNvSpPr/>
          <p:nvPr/>
        </p:nvSpPr>
        <p:spPr>
          <a:xfrm>
            <a:off x="6303312" y="3949596"/>
            <a:ext cx="642347" cy="55834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1" name="Curved Connector 10">
            <a:extLst>
              <a:ext uri="{FF2B5EF4-FFF2-40B4-BE49-F238E27FC236}">
                <a16:creationId xmlns:a16="http://schemas.microsoft.com/office/drawing/2014/main" id="{44142145-8DCD-42D4-6D36-763599003D93}"/>
              </a:ext>
            </a:extLst>
          </p:cNvPr>
          <p:cNvCxnSpPr>
            <a:cxnSpLocks/>
            <a:stCxn id="8" idx="3"/>
            <a:endCxn id="13" idx="1"/>
          </p:cNvCxnSpPr>
          <p:nvPr/>
        </p:nvCxnSpPr>
        <p:spPr>
          <a:xfrm>
            <a:off x="6941713" y="3178038"/>
            <a:ext cx="2469680" cy="101429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DF077FC-4583-B7D5-F32F-8C61282D96BF}"/>
              </a:ext>
            </a:extLst>
          </p:cNvPr>
          <p:cNvCxnSpPr>
            <a:cxnSpLocks/>
            <a:stCxn id="9" idx="3"/>
            <a:endCxn id="13" idx="1"/>
          </p:cNvCxnSpPr>
          <p:nvPr/>
        </p:nvCxnSpPr>
        <p:spPr>
          <a:xfrm flipV="1">
            <a:off x="6945659" y="4192334"/>
            <a:ext cx="2465734" cy="36436"/>
          </a:xfrm>
          <a:prstGeom prst="curvedConnector3">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6B52E41-C4C0-510A-2B2D-B561E3D1058B}"/>
              </a:ext>
            </a:extLst>
          </p:cNvPr>
          <p:cNvSpPr/>
          <p:nvPr/>
        </p:nvSpPr>
        <p:spPr>
          <a:xfrm>
            <a:off x="9411393" y="385967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14</a:t>
            </a:r>
          </a:p>
        </p:txBody>
      </p:sp>
      <p:sp>
        <p:nvSpPr>
          <p:cNvPr id="16" name="Rectangle 15">
            <a:extLst>
              <a:ext uri="{FF2B5EF4-FFF2-40B4-BE49-F238E27FC236}">
                <a16:creationId xmlns:a16="http://schemas.microsoft.com/office/drawing/2014/main" id="{DB568D71-B607-281F-0E20-6D00399B61D5}"/>
              </a:ext>
            </a:extLst>
          </p:cNvPr>
          <p:cNvSpPr/>
          <p:nvPr/>
        </p:nvSpPr>
        <p:spPr>
          <a:xfrm>
            <a:off x="9410574" y="4975805"/>
            <a:ext cx="750857" cy="66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a:p>
            <a:pPr algn="ctr"/>
            <a:r>
              <a:rPr lang="en-US" dirty="0"/>
              <a:t>100</a:t>
            </a:r>
          </a:p>
        </p:txBody>
      </p:sp>
    </p:spTree>
    <p:extLst>
      <p:ext uri="{BB962C8B-B14F-4D97-AF65-F5344CB8AC3E}">
        <p14:creationId xmlns:p14="http://schemas.microsoft.com/office/powerpoint/2010/main" val="252639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a:extLst>
            <a:ext uri="{FF2B5EF4-FFF2-40B4-BE49-F238E27FC236}">
              <a16:creationId xmlns:a16="http://schemas.microsoft.com/office/drawing/2014/main" id="{E6C7B39A-57EE-5C30-D807-ABC5D5F1FE63}"/>
            </a:ext>
          </a:extLst>
        </p:cNvPr>
        <p:cNvGrpSpPr/>
        <p:nvPr/>
      </p:nvGrpSpPr>
      <p:grpSpPr>
        <a:xfrm>
          <a:off x="0" y="0"/>
          <a:ext cx="0" cy="0"/>
          <a:chOff x="0" y="0"/>
          <a:chExt cx="0" cy="0"/>
        </a:xfrm>
      </p:grpSpPr>
      <p:sp>
        <p:nvSpPr>
          <p:cNvPr id="596" name="Shape 596">
            <a:extLst>
              <a:ext uri="{FF2B5EF4-FFF2-40B4-BE49-F238E27FC236}">
                <a16:creationId xmlns:a16="http://schemas.microsoft.com/office/drawing/2014/main" id="{4182D033-82DD-772A-1C7A-F71C1FFD6359}"/>
              </a:ext>
            </a:extLst>
          </p:cNvPr>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dirty="0">
                <a:solidFill>
                  <a:srgbClr val="FFD966"/>
                </a:solidFill>
                <a:latin typeface="Arial" charset="0"/>
                <a:ea typeface="Arial" charset="0"/>
                <a:cs typeface="Arial" charset="0"/>
                <a:sym typeface="Cabin"/>
              </a:rPr>
              <a:t>Loops in C</a:t>
            </a:r>
          </a:p>
        </p:txBody>
      </p:sp>
      <p:sp>
        <p:nvSpPr>
          <p:cNvPr id="597" name="Shape 597">
            <a:extLst>
              <a:ext uri="{FF2B5EF4-FFF2-40B4-BE49-F238E27FC236}">
                <a16:creationId xmlns:a16="http://schemas.microsoft.com/office/drawing/2014/main" id="{406BA81B-2C13-870F-1795-09B4CD16CF6F}"/>
              </a:ext>
            </a:extLst>
          </p:cNvPr>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a:extLst>
              <a:ext uri="{FF2B5EF4-FFF2-40B4-BE49-F238E27FC236}">
                <a16:creationId xmlns:a16="http://schemas.microsoft.com/office/drawing/2014/main" id="{6102149A-F175-D808-21B3-65E85F49364A}"/>
              </a:ext>
            </a:extLst>
          </p:cNvPr>
          <p:cNvSpPr txBox="1"/>
          <p:nvPr/>
        </p:nvSpPr>
        <p:spPr>
          <a:xfrm>
            <a:off x="5618970" y="1958847"/>
            <a:ext cx="3810027"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FFFF00"/>
                </a:solidFill>
                <a:latin typeface="Courier" charset="0"/>
                <a:ea typeface="Courier" charset="0"/>
                <a:cs typeface="Courier" charset="0"/>
                <a:sym typeface="Cabin"/>
              </a:rPr>
              <a:t>for</a:t>
            </a:r>
            <a:r>
              <a:rPr lang="en-US" sz="2100" b="1" dirty="0">
                <a:solidFill>
                  <a:srgbClr val="00FF00"/>
                </a:solidFill>
                <a:latin typeface="Courier" charset="0"/>
                <a:ea typeface="Courier" charset="0"/>
                <a:cs typeface="Courier" charset="0"/>
                <a:sym typeface="Cabin"/>
              </a:rPr>
              <a:t>(n=5;n&gt;0;n--){</a:t>
            </a:r>
          </a:p>
          <a:p>
            <a:pPr>
              <a:buClr>
                <a:srgbClr val="00FF00"/>
              </a:buClr>
              <a:buSzPct val="25000"/>
            </a:pPr>
            <a:r>
              <a:rPr lang="en-US" sz="2100" b="1" dirty="0">
                <a:solidFill>
                  <a:srgbClr val="00FF00"/>
                </a:solidFill>
                <a:latin typeface="Courier" charset="0"/>
                <a:ea typeface="Courier" charset="0"/>
                <a:cs typeface="Courier" charset="0"/>
                <a:sym typeface="Cabin"/>
              </a:rPr>
              <a:t>  </a:t>
            </a: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"%d\n", n);</a:t>
            </a:r>
          </a:p>
          <a:p>
            <a:pPr>
              <a:buClr>
                <a:srgbClr val="00FF00"/>
              </a:buClr>
              <a:buSzPct val="25000"/>
            </a:pPr>
            <a:endParaRPr lang="en-US"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err="1">
                <a:solidFill>
                  <a:srgbClr val="FFFF00"/>
                </a:solidFill>
                <a:latin typeface="Courier" charset="0"/>
                <a:ea typeface="Courier" charset="0"/>
                <a:cs typeface="Courier" charset="0"/>
                <a:sym typeface="Cabin"/>
              </a:rPr>
              <a:t>printf</a:t>
            </a:r>
            <a:r>
              <a:rPr lang="en-US" sz="2100" b="1" dirty="0">
                <a:solidFill>
                  <a:srgbClr val="FFFF00"/>
                </a:solidFill>
                <a:latin typeface="Courier" charset="0"/>
                <a:ea typeface="Courier" charset="0"/>
                <a:cs typeface="Courier" charset="0"/>
                <a:sym typeface="Cabin"/>
              </a:rPr>
              <a:t>(</a:t>
            </a:r>
            <a:r>
              <a:rPr lang="en-US" sz="2100" b="1" dirty="0">
                <a:solidFill>
                  <a:srgbClr val="00FF00"/>
                </a:solidFill>
                <a:latin typeface="Courier" charset="0"/>
                <a:ea typeface="Courier" charset="0"/>
                <a:cs typeface="Courier" charset="0"/>
                <a:sym typeface="Cabin"/>
              </a:rPr>
              <a:t>'Blastoff!\n'</a:t>
            </a:r>
            <a:r>
              <a:rPr lang="en-US" sz="2100" b="1" dirty="0">
                <a:solidFill>
                  <a:srgbClr val="FFFF00"/>
                </a:solidFill>
                <a:latin typeface="Courier" charset="0"/>
                <a:ea typeface="Courier" charset="0"/>
                <a:cs typeface="Courier" charset="0"/>
                <a:sym typeface="Cabin"/>
              </a:rPr>
              <a:t>);</a:t>
            </a:r>
          </a:p>
        </p:txBody>
      </p:sp>
      <p:cxnSp>
        <p:nvCxnSpPr>
          <p:cNvPr id="599" name="Shape 599">
            <a:extLst>
              <a:ext uri="{FF2B5EF4-FFF2-40B4-BE49-F238E27FC236}">
                <a16:creationId xmlns:a16="http://schemas.microsoft.com/office/drawing/2014/main" id="{BA8CC169-1F81-6CDA-ED5C-A1DD2FBF4EAB}"/>
              </a:ext>
            </a:extLst>
          </p:cNvPr>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a:extLst>
              <a:ext uri="{FF2B5EF4-FFF2-40B4-BE49-F238E27FC236}">
                <a16:creationId xmlns:a16="http://schemas.microsoft.com/office/drawing/2014/main" id="{F3726A61-801E-B4A1-58D6-41994370995B}"/>
              </a:ext>
            </a:extLst>
          </p:cNvPr>
          <p:cNvCxnSpPr>
            <a:cxnSpLocks/>
          </p:cNvCxnSpPr>
          <p:nvPr/>
        </p:nvCxnSpPr>
        <p:spPr>
          <a:xfrm flipH="1">
            <a:off x="8882489" y="2884683"/>
            <a:ext cx="755620" cy="887418"/>
          </a:xfrm>
          <a:prstGeom prst="straightConnector1">
            <a:avLst/>
          </a:prstGeom>
          <a:noFill/>
          <a:ln w="50800" cap="rnd" cmpd="sng">
            <a:solidFill>
              <a:srgbClr val="FFFFFF"/>
            </a:solidFill>
            <a:prstDash val="solid"/>
            <a:miter/>
            <a:headEnd type="stealth" w="med" len="med"/>
            <a:tailEnd type="none" w="med" len="med"/>
          </a:ln>
        </p:spPr>
      </p:cxnSp>
      <p:sp>
        <p:nvSpPr>
          <p:cNvPr id="601" name="Shape 601">
            <a:extLst>
              <a:ext uri="{FF2B5EF4-FFF2-40B4-BE49-F238E27FC236}">
                <a16:creationId xmlns:a16="http://schemas.microsoft.com/office/drawing/2014/main" id="{106CDB69-8E11-7946-EDA3-508E97ABEC06}"/>
              </a:ext>
            </a:extLst>
          </p:cNvPr>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a:extLst>
              <a:ext uri="{FF2B5EF4-FFF2-40B4-BE49-F238E27FC236}">
                <a16:creationId xmlns:a16="http://schemas.microsoft.com/office/drawing/2014/main" id="{988A7CCF-477F-B6B2-C508-D08A1F68572B}"/>
              </a:ext>
            </a:extLst>
          </p:cNvPr>
          <p:cNvCxnSpPr>
            <a:cxnSpLocks/>
            <a:stCxn id="606" idx="0"/>
            <a:endCxn id="601" idx="2"/>
          </p:cNvCxnSpPr>
          <p:nvPr/>
        </p:nvCxnSpPr>
        <p:spPr>
          <a:xfrm flipH="1" flipV="1">
            <a:off x="2143088" y="2848100"/>
            <a:ext cx="41106" cy="1129551"/>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a:extLst>
              <a:ext uri="{FF2B5EF4-FFF2-40B4-BE49-F238E27FC236}">
                <a16:creationId xmlns:a16="http://schemas.microsoft.com/office/drawing/2014/main" id="{8B3A343F-9A8E-C26A-BFD5-C00F52976E74}"/>
              </a:ext>
            </a:extLst>
          </p:cNvPr>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a:extLst>
              <a:ext uri="{FF2B5EF4-FFF2-40B4-BE49-F238E27FC236}">
                <a16:creationId xmlns:a16="http://schemas.microsoft.com/office/drawing/2014/main" id="{9CD57C43-F025-53F2-BE4C-3515069DFCAC}"/>
              </a:ext>
            </a:extLst>
          </p:cNvPr>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7" name="Shape 607">
            <a:extLst>
              <a:ext uri="{FF2B5EF4-FFF2-40B4-BE49-F238E27FC236}">
                <a16:creationId xmlns:a16="http://schemas.microsoft.com/office/drawing/2014/main" id="{FBB0F67C-E2EA-DDA4-EDB2-AC541D728239}"/>
              </a:ext>
            </a:extLst>
          </p:cNvPr>
          <p:cNvCxnSpPr>
            <a:cxnSpLocks/>
            <a:stCxn id="606" idx="3"/>
          </p:cNvCxnSpPr>
          <p:nvPr/>
        </p:nvCxnSpPr>
        <p:spPr>
          <a:xfrm>
            <a:off x="3279606" y="4258676"/>
            <a:ext cx="488721" cy="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a:extLst>
              <a:ext uri="{FF2B5EF4-FFF2-40B4-BE49-F238E27FC236}">
                <a16:creationId xmlns:a16="http://schemas.microsoft.com/office/drawing/2014/main" id="{F639D653-C1CF-65B2-B573-04730DD4A842}"/>
              </a:ext>
            </a:extLst>
          </p:cNvPr>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a:extLst>
              <a:ext uri="{FF2B5EF4-FFF2-40B4-BE49-F238E27FC236}">
                <a16:creationId xmlns:a16="http://schemas.microsoft.com/office/drawing/2014/main" id="{11AC8430-9D20-78DF-48F4-27FAD68B6645}"/>
              </a:ext>
            </a:extLst>
          </p:cNvPr>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a:extLst>
              <a:ext uri="{FF2B5EF4-FFF2-40B4-BE49-F238E27FC236}">
                <a16:creationId xmlns:a16="http://schemas.microsoft.com/office/drawing/2014/main" id="{6922FB2E-D9F9-A254-678F-C6C4BD863068}"/>
              </a:ext>
            </a:extLst>
          </p:cNvPr>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a:extLst>
              <a:ext uri="{FF2B5EF4-FFF2-40B4-BE49-F238E27FC236}">
                <a16:creationId xmlns:a16="http://schemas.microsoft.com/office/drawing/2014/main" id="{68A2CB1B-C12F-1456-0BB4-9387BDB3A810}"/>
              </a:ext>
            </a:extLst>
          </p:cNvPr>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a:extLst>
              <a:ext uri="{FF2B5EF4-FFF2-40B4-BE49-F238E27FC236}">
                <a16:creationId xmlns:a16="http://schemas.microsoft.com/office/drawing/2014/main" id="{1A65A841-391E-65D9-2728-D566FD29F06C}"/>
              </a:ext>
            </a:extLst>
          </p:cNvPr>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a:extLst>
              <a:ext uri="{FF2B5EF4-FFF2-40B4-BE49-F238E27FC236}">
                <a16:creationId xmlns:a16="http://schemas.microsoft.com/office/drawing/2014/main" id="{63828F88-A2CE-6B04-B995-CB967A076EDE}"/>
              </a:ext>
            </a:extLst>
          </p:cNvPr>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a:extLst>
              <a:ext uri="{FF2B5EF4-FFF2-40B4-BE49-F238E27FC236}">
                <a16:creationId xmlns:a16="http://schemas.microsoft.com/office/drawing/2014/main" id="{BEBC38DB-9A1A-2098-3870-A0AD9CD4A82A}"/>
              </a:ext>
            </a:extLst>
          </p:cNvPr>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a:extLst>
              <a:ext uri="{FF2B5EF4-FFF2-40B4-BE49-F238E27FC236}">
                <a16:creationId xmlns:a16="http://schemas.microsoft.com/office/drawing/2014/main" id="{6BFF9F4E-7FB7-D46E-78C6-B1A4F2971EAE}"/>
              </a:ext>
            </a:extLst>
          </p:cNvPr>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a:extLst>
              <a:ext uri="{FF2B5EF4-FFF2-40B4-BE49-F238E27FC236}">
                <a16:creationId xmlns:a16="http://schemas.microsoft.com/office/drawing/2014/main" id="{A3AA71B8-DF65-D1C0-C347-FC9164188F7F}"/>
              </a:ext>
            </a:extLst>
          </p:cNvPr>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a:extLst>
              <a:ext uri="{FF2B5EF4-FFF2-40B4-BE49-F238E27FC236}">
                <a16:creationId xmlns:a16="http://schemas.microsoft.com/office/drawing/2014/main" id="{8B05EB31-EE30-5C31-9A5B-E73B24AF6DD3}"/>
              </a:ext>
            </a:extLst>
          </p:cNvPr>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a:extLst>
              <a:ext uri="{FF2B5EF4-FFF2-40B4-BE49-F238E27FC236}">
                <a16:creationId xmlns:a16="http://schemas.microsoft.com/office/drawing/2014/main" id="{ABC91520-C864-5FAD-7D6E-F29E541F2EE5}"/>
              </a:ext>
            </a:extLst>
          </p:cNvPr>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a:extLst>
              <a:ext uri="{FF2B5EF4-FFF2-40B4-BE49-F238E27FC236}">
                <a16:creationId xmlns:a16="http://schemas.microsoft.com/office/drawing/2014/main" id="{89EB3137-8759-A88D-E69A-F1C85CEC1502}"/>
              </a:ext>
            </a:extLst>
          </p:cNvPr>
          <p:cNvCxnSpPr>
            <a:cxnSpLocks/>
          </p:cNvCxnSpPr>
          <p:nvPr/>
        </p:nvCxnSpPr>
        <p:spPr>
          <a:xfrm flipH="1" flipV="1">
            <a:off x="8940830" y="3772101"/>
            <a:ext cx="755620" cy="610389"/>
          </a:xfrm>
          <a:prstGeom prst="straightConnector1">
            <a:avLst/>
          </a:prstGeom>
          <a:noFill/>
          <a:ln w="50800" cap="rnd" cmpd="sng">
            <a:solidFill>
              <a:srgbClr val="FFFFFF"/>
            </a:solidFill>
            <a:prstDash val="solid"/>
            <a:miter/>
            <a:headEnd type="stealth" w="med" len="med"/>
            <a:tailEnd type="none" w="med" len="med"/>
          </a:ln>
        </p:spPr>
      </p:cxnSp>
      <p:sp>
        <p:nvSpPr>
          <p:cNvPr id="606" name="Shape 606">
            <a:extLst>
              <a:ext uri="{FF2B5EF4-FFF2-40B4-BE49-F238E27FC236}">
                <a16:creationId xmlns:a16="http://schemas.microsoft.com/office/drawing/2014/main" id="{16869BEB-A207-04A4-2827-4543819450FE}"/>
              </a:ext>
            </a:extLst>
          </p:cNvPr>
          <p:cNvSpPr txBox="1"/>
          <p:nvPr/>
        </p:nvSpPr>
        <p:spPr>
          <a:xfrm>
            <a:off x="1088782" y="397765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a:extLst>
              <a:ext uri="{FF2B5EF4-FFF2-40B4-BE49-F238E27FC236}">
                <a16:creationId xmlns:a16="http://schemas.microsoft.com/office/drawing/2014/main" id="{59F6CBFA-FCF6-ECA5-ED41-59F77EA0D0FC}"/>
              </a:ext>
            </a:extLst>
          </p:cNvPr>
          <p:cNvCxnSpPr>
            <a:cxnSpLocks/>
            <a:endCxn id="618" idx="2"/>
          </p:cNvCxnSpPr>
          <p:nvPr/>
        </p:nvCxnSpPr>
        <p:spPr>
          <a:xfrm flipV="1">
            <a:off x="3768327" y="3419750"/>
            <a:ext cx="13136" cy="838926"/>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38143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normAutofit fontScale="92500" lnSpcReduction="10000"/>
          </a:bodyPr>
          <a:lstStyle/>
          <a:p>
            <a:r>
              <a:rPr lang="en-US" dirty="0"/>
              <a:t>A blend of two names to avoid confusion with the actual MOS6502.  And they both have registers named "X"</a:t>
            </a:r>
          </a:p>
          <a:p>
            <a:endParaRPr lang="en-US" dirty="0"/>
          </a:p>
          <a:p>
            <a:r>
              <a:rPr lang="en-US" dirty="0"/>
              <a:t>AI: Please compare the Z80 and 6502 in terms of historical impact</a:t>
            </a:r>
          </a:p>
        </p:txBody>
      </p:sp>
    </p:spTree>
    <p:extLst>
      <p:ext uri="{BB962C8B-B14F-4D97-AF65-F5344CB8AC3E}">
        <p14:creationId xmlns:p14="http://schemas.microsoft.com/office/powerpoint/2010/main" val="149996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a:p>
            <a:endParaRPr lang="en-US" sz="2400" dirty="0"/>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10101001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dirty="0"/>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B2E4-CDC5-D1F5-3D4B-BB301EC0F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3633F-619F-F750-09B6-67933B7783EA}"/>
              </a:ext>
            </a:extLst>
          </p:cNvPr>
          <p:cNvSpPr>
            <a:spLocks noGrp="1"/>
          </p:cNvSpPr>
          <p:nvPr>
            <p:ph type="title"/>
          </p:nvPr>
        </p:nvSpPr>
        <p:spPr/>
        <p:txBody>
          <a:bodyPr/>
          <a:lstStyle/>
          <a:p>
            <a:r>
              <a:rPr lang="en-US" dirty="0"/>
              <a:t>Indexed Load / Store Instructions</a:t>
            </a:r>
          </a:p>
        </p:txBody>
      </p:sp>
      <p:sp>
        <p:nvSpPr>
          <p:cNvPr id="3" name="Content Placeholder 2">
            <a:extLst>
              <a:ext uri="{FF2B5EF4-FFF2-40B4-BE49-F238E27FC236}">
                <a16:creationId xmlns:a16="http://schemas.microsoft.com/office/drawing/2014/main" id="{D397D12F-7A36-A290-16B2-35E53E79C961}"/>
              </a:ext>
            </a:extLst>
          </p:cNvPr>
          <p:cNvSpPr>
            <a:spLocks noGrp="1"/>
          </p:cNvSpPr>
          <p:nvPr>
            <p:ph idx="1"/>
          </p:nvPr>
        </p:nvSpPr>
        <p:spPr/>
        <p:txBody>
          <a:bodyPr/>
          <a:lstStyle/>
          <a:p>
            <a:r>
              <a:rPr lang="en-US" dirty="0"/>
              <a:t>To handle array indexed operations, we can use X and Y as an offset starting at an immediate address</a:t>
            </a:r>
          </a:p>
        </p:txBody>
      </p:sp>
      <p:sp>
        <p:nvSpPr>
          <p:cNvPr id="4" name="TextBox 3">
            <a:extLst>
              <a:ext uri="{FF2B5EF4-FFF2-40B4-BE49-F238E27FC236}">
                <a16:creationId xmlns:a16="http://schemas.microsoft.com/office/drawing/2014/main" id="{412588A0-97C6-A8A1-7720-671385B934C0}"/>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2753061D-80ED-73CE-122E-595569E7A62E}"/>
              </a:ext>
            </a:extLst>
          </p:cNvPr>
          <p:cNvGraphicFramePr>
            <a:graphicFrameLocks noGrp="1"/>
          </p:cNvGraphicFramePr>
          <p:nvPr>
            <p:extLst>
              <p:ext uri="{D42A27DB-BD31-4B8C-83A1-F6EECF244321}">
                <p14:modId xmlns:p14="http://schemas.microsoft.com/office/powerpoint/2010/main" val="744800069"/>
              </p:ext>
            </p:extLst>
          </p:nvPr>
        </p:nvGraphicFramePr>
        <p:xfrm>
          <a:off x="676878" y="2920303"/>
          <a:ext cx="10515600" cy="2161981"/>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dirty="0"/>
                        <a:t>LDA $</a:t>
                      </a:r>
                      <a:r>
                        <a:rPr lang="en-US" dirty="0" err="1"/>
                        <a:t>address,X</a:t>
                      </a:r>
                      <a:endParaRPr lang="en-US" dirty="0"/>
                    </a:p>
                  </a:txBody>
                  <a:tcPr anchor="ctr"/>
                </a:tc>
                <a:tc>
                  <a:txBody>
                    <a:bodyPr/>
                    <a:lstStyle/>
                    <a:p>
                      <a:r>
                        <a:rPr lang="en-US"/>
                        <a:t>10110101</a:t>
                      </a:r>
                    </a:p>
                  </a:txBody>
                  <a:tcPr anchor="ctr"/>
                </a:tc>
                <a:tc>
                  <a:txBody>
                    <a:bodyPr/>
                    <a:lstStyle/>
                    <a:p>
                      <a:r>
                        <a:rPr lang="en-US" dirty="0"/>
                        <a:t>Load accumulator from indexed address (ACC = memory[address + X])</a:t>
                      </a:r>
                    </a:p>
                  </a:txBody>
                  <a:tcPr anchor="ctr"/>
                </a:tc>
                <a:extLst>
                  <a:ext uri="{0D108BD9-81ED-4DB2-BD59-A6C34878D82A}">
                    <a16:rowId xmlns:a16="http://schemas.microsoft.com/office/drawing/2014/main" val="1467815829"/>
                  </a:ext>
                </a:extLst>
              </a:tr>
              <a:tr h="485519">
                <a:tc>
                  <a:txBody>
                    <a:bodyPr/>
                    <a:lstStyle/>
                    <a:p>
                      <a:r>
                        <a:rPr lang="en-US"/>
                        <a:t>LDA $address,Y</a:t>
                      </a:r>
                    </a:p>
                  </a:txBody>
                  <a:tcPr anchor="ctr"/>
                </a:tc>
                <a:tc>
                  <a:txBody>
                    <a:bodyPr/>
                    <a:lstStyle/>
                    <a:p>
                      <a:r>
                        <a:rPr lang="en-US"/>
                        <a:t>10111001</a:t>
                      </a:r>
                    </a:p>
                  </a:txBody>
                  <a:tcPr anchor="ctr"/>
                </a:tc>
                <a:tc>
                  <a:txBody>
                    <a:bodyPr/>
                    <a:lstStyle/>
                    <a:p>
                      <a:r>
                        <a:rPr lang="en-US" dirty="0"/>
                        <a:t>Load accumulator from indexed address (ACC = memory[address + Y])</a:t>
                      </a:r>
                    </a:p>
                  </a:txBody>
                  <a:tcPr anchor="ctr"/>
                </a:tc>
                <a:extLst>
                  <a:ext uri="{0D108BD9-81ED-4DB2-BD59-A6C34878D82A}">
                    <a16:rowId xmlns:a16="http://schemas.microsoft.com/office/drawing/2014/main" val="1359655625"/>
                  </a:ext>
                </a:extLst>
              </a:tr>
              <a:tr h="396981">
                <a:tc>
                  <a:txBody>
                    <a:bodyPr/>
                    <a:lstStyle/>
                    <a:p>
                      <a:r>
                        <a:rPr lang="en-US"/>
                        <a:t>STA $address,X</a:t>
                      </a:r>
                    </a:p>
                  </a:txBody>
                  <a:tcPr anchor="ctr"/>
                </a:tc>
                <a:tc>
                  <a:txBody>
                    <a:bodyPr/>
                    <a:lstStyle/>
                    <a:p>
                      <a:r>
                        <a:rPr lang="en-US"/>
                        <a:t>10010101</a:t>
                      </a:r>
                    </a:p>
                  </a:txBody>
                  <a:tcPr anchor="ctr"/>
                </a:tc>
                <a:tc>
                  <a:txBody>
                    <a:bodyPr/>
                    <a:lstStyle/>
                    <a:p>
                      <a:r>
                        <a:rPr lang="en-US" dirty="0"/>
                        <a:t>Store accumulator to  indexed address (memory[address + X] = ACC)</a:t>
                      </a:r>
                    </a:p>
                  </a:txBody>
                  <a:tcPr anchor="ctr"/>
                </a:tc>
                <a:extLst>
                  <a:ext uri="{0D108BD9-81ED-4DB2-BD59-A6C34878D82A}">
                    <a16:rowId xmlns:a16="http://schemas.microsoft.com/office/drawing/2014/main" val="2543241524"/>
                  </a:ext>
                </a:extLst>
              </a:tr>
              <a:tr h="485519">
                <a:tc>
                  <a:txBody>
                    <a:bodyPr/>
                    <a:lstStyle/>
                    <a:p>
                      <a:r>
                        <a:rPr lang="en-US"/>
                        <a:t>STA $address,Y</a:t>
                      </a:r>
                    </a:p>
                  </a:txBody>
                  <a:tcPr anchor="ctr"/>
                </a:tc>
                <a:tc>
                  <a:txBody>
                    <a:bodyPr/>
                    <a:lstStyle/>
                    <a:p>
                      <a:r>
                        <a:rPr lang="en-US"/>
                        <a:t>10011001</a:t>
                      </a:r>
                    </a:p>
                  </a:txBody>
                  <a:tcPr anchor="ctr"/>
                </a:tc>
                <a:tc>
                  <a:txBody>
                    <a:bodyPr/>
                    <a:lstStyle/>
                    <a:p>
                      <a:r>
                        <a:rPr lang="en-US" dirty="0"/>
                        <a:t>Store accumulator to  indexed address (memory[address + Y] = ACC)</a:t>
                      </a:r>
                    </a:p>
                  </a:txBody>
                  <a:tcPr anchor="ctr"/>
                </a:tc>
                <a:extLst>
                  <a:ext uri="{0D108BD9-81ED-4DB2-BD59-A6C34878D82A}">
                    <a16:rowId xmlns:a16="http://schemas.microsoft.com/office/drawing/2014/main" val="2757760496"/>
                  </a:ext>
                </a:extLst>
              </a:tr>
            </a:tbl>
          </a:graphicData>
        </a:graphic>
      </p:graphicFrame>
    </p:spTree>
    <p:extLst>
      <p:ext uri="{BB962C8B-B14F-4D97-AF65-F5344CB8AC3E}">
        <p14:creationId xmlns:p14="http://schemas.microsoft.com/office/powerpoint/2010/main" val="804975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3422972907"/>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dirty="0"/>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5" name="Rectangle 4">
            <a:extLst>
              <a:ext uri="{FF2B5EF4-FFF2-40B4-BE49-F238E27FC236}">
                <a16:creationId xmlns:a16="http://schemas.microsoft.com/office/drawing/2014/main" id="{5587ADCA-753E-2831-742D-6B0713B899D9}"/>
              </a:ext>
            </a:extLst>
          </p:cNvPr>
          <p:cNvSpPr/>
          <p:nvPr/>
        </p:nvSpPr>
        <p:spPr>
          <a:xfrm>
            <a:off x="7709867" y="84640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10101001</a:t>
            </a:r>
          </a:p>
        </p:txBody>
      </p:sp>
      <p:sp>
        <p:nvSpPr>
          <p:cNvPr id="6" name="Rectangle 5">
            <a:extLst>
              <a:ext uri="{FF2B5EF4-FFF2-40B4-BE49-F238E27FC236}">
                <a16:creationId xmlns:a16="http://schemas.microsoft.com/office/drawing/2014/main" id="{8F8A6A54-9B45-0AEA-8C34-750812E3045C}"/>
              </a:ext>
            </a:extLst>
          </p:cNvPr>
          <p:cNvSpPr/>
          <p:nvPr/>
        </p:nvSpPr>
        <p:spPr>
          <a:xfrm>
            <a:off x="7709865" y="139629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7" name="Rectangle 6">
            <a:extLst>
              <a:ext uri="{FF2B5EF4-FFF2-40B4-BE49-F238E27FC236}">
                <a16:creationId xmlns:a16="http://schemas.microsoft.com/office/drawing/2014/main" id="{03311E1E-E702-3E9B-CFD8-2848B6BB538D}"/>
              </a:ext>
            </a:extLst>
          </p:cNvPr>
          <p:cNvSpPr/>
          <p:nvPr/>
        </p:nvSpPr>
        <p:spPr>
          <a:xfrm>
            <a:off x="7738492" y="197580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11001001</a:t>
            </a:r>
          </a:p>
        </p:txBody>
      </p:sp>
      <p:sp>
        <p:nvSpPr>
          <p:cNvPr id="8" name="Rectangle 7">
            <a:extLst>
              <a:ext uri="{FF2B5EF4-FFF2-40B4-BE49-F238E27FC236}">
                <a16:creationId xmlns:a16="http://schemas.microsoft.com/office/drawing/2014/main" id="{3065582C-E821-7563-D864-09DD807DB7EA}"/>
              </a:ext>
            </a:extLst>
          </p:cNvPr>
          <p:cNvSpPr/>
          <p:nvPr/>
        </p:nvSpPr>
        <p:spPr>
          <a:xfrm>
            <a:off x="7738491" y="252569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9" name="Rectangle 8">
            <a:extLst>
              <a:ext uri="{FF2B5EF4-FFF2-40B4-BE49-F238E27FC236}">
                <a16:creationId xmlns:a16="http://schemas.microsoft.com/office/drawing/2014/main" id="{2014C994-55C9-5D68-C1AE-663488B9CB15}"/>
              </a:ext>
            </a:extLst>
          </p:cNvPr>
          <p:cNvSpPr/>
          <p:nvPr/>
        </p:nvSpPr>
        <p:spPr>
          <a:xfrm>
            <a:off x="7720300" y="314054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00110000</a:t>
            </a:r>
          </a:p>
        </p:txBody>
      </p:sp>
      <p:sp>
        <p:nvSpPr>
          <p:cNvPr id="10" name="Rectangle 9">
            <a:extLst>
              <a:ext uri="{FF2B5EF4-FFF2-40B4-BE49-F238E27FC236}">
                <a16:creationId xmlns:a16="http://schemas.microsoft.com/office/drawing/2014/main" id="{5BAFEF8E-E599-B331-0CDA-DF2679F42D24}"/>
              </a:ext>
            </a:extLst>
          </p:cNvPr>
          <p:cNvSpPr/>
          <p:nvPr/>
        </p:nvSpPr>
        <p:spPr>
          <a:xfrm>
            <a:off x="7720298" y="369043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11" name="Rectangle 10">
            <a:extLst>
              <a:ext uri="{FF2B5EF4-FFF2-40B4-BE49-F238E27FC236}">
                <a16:creationId xmlns:a16="http://schemas.microsoft.com/office/drawing/2014/main" id="{6574844C-03C9-DEB4-5082-94BBB1E41005}"/>
              </a:ext>
            </a:extLst>
          </p:cNvPr>
          <p:cNvSpPr/>
          <p:nvPr/>
        </p:nvSpPr>
        <p:spPr>
          <a:xfrm>
            <a:off x="7748926" y="426994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11101001</a:t>
            </a:r>
          </a:p>
        </p:txBody>
      </p:sp>
      <p:sp>
        <p:nvSpPr>
          <p:cNvPr id="12" name="Rectangle 11">
            <a:extLst>
              <a:ext uri="{FF2B5EF4-FFF2-40B4-BE49-F238E27FC236}">
                <a16:creationId xmlns:a16="http://schemas.microsoft.com/office/drawing/2014/main" id="{B2AA82E1-577F-98C9-9434-76B4BBFA58EF}"/>
              </a:ext>
            </a:extLst>
          </p:cNvPr>
          <p:cNvSpPr/>
          <p:nvPr/>
        </p:nvSpPr>
        <p:spPr>
          <a:xfrm>
            <a:off x="7748924" y="481983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13" name="Rectangle 12">
            <a:extLst>
              <a:ext uri="{FF2B5EF4-FFF2-40B4-BE49-F238E27FC236}">
                <a16:creationId xmlns:a16="http://schemas.microsoft.com/office/drawing/2014/main" id="{ECB7A3AD-1617-46C6-9841-15CF9928A05F}"/>
              </a:ext>
            </a:extLst>
          </p:cNvPr>
          <p:cNvSpPr/>
          <p:nvPr/>
        </p:nvSpPr>
        <p:spPr>
          <a:xfrm>
            <a:off x="7759357" y="535411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Tree>
    <p:extLst>
      <p:ext uri="{BB962C8B-B14F-4D97-AF65-F5344CB8AC3E}">
        <p14:creationId xmlns:p14="http://schemas.microsoft.com/office/powerpoint/2010/main" val="144215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1717789855"/>
              </p:ext>
            </p:extLst>
          </p:nvPr>
        </p:nvGraphicFramePr>
        <p:xfrm>
          <a:off x="1208809" y="1109604"/>
          <a:ext cx="9774382" cy="473023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sz="1800" dirty="0"/>
                        <a:t>INX</a:t>
                      </a:r>
                    </a:p>
                  </a:txBody>
                  <a:tcPr anchor="ctr"/>
                </a:tc>
                <a:tc>
                  <a:txBody>
                    <a:bodyPr/>
                    <a:lstStyle/>
                    <a:p>
                      <a:r>
                        <a:rPr lang="en-US" sz="1800" dirty="0"/>
                        <a:t>11101000</a:t>
                      </a:r>
                    </a:p>
                  </a:txBody>
                  <a:tcPr anchor="ctr"/>
                </a:tc>
                <a:tc>
                  <a:txBody>
                    <a:bodyPr/>
                    <a:lstStyle/>
                    <a:p>
                      <a:r>
                        <a:rPr lang="en-US" sz="1800" dirty="0"/>
                        <a:t>Increment X register by 1</a:t>
                      </a:r>
                    </a:p>
                  </a:txBody>
                  <a:tcPr anchor="ctr"/>
                </a:tc>
                <a:extLst>
                  <a:ext uri="{0D108BD9-81ED-4DB2-BD59-A6C34878D82A}">
                    <a16:rowId xmlns:a16="http://schemas.microsoft.com/office/drawing/2014/main" val="2800919992"/>
                  </a:ext>
                </a:extLst>
              </a:tr>
              <a:tr h="0">
                <a:tc>
                  <a:txBody>
                    <a:bodyPr/>
                    <a:lstStyle/>
                    <a:p>
                      <a:r>
                        <a:rPr lang="en-US" sz="1800" dirty="0"/>
                        <a:t>LDA #value</a:t>
                      </a:r>
                    </a:p>
                  </a:txBody>
                  <a:tcPr marL="79115" marR="79115" marT="39558" marB="39558" anchor="ctr"/>
                </a:tc>
                <a:tc>
                  <a:txBody>
                    <a:bodyPr/>
                    <a:lstStyle/>
                    <a:p>
                      <a:r>
                        <a:rPr lang="en-US" sz="1800"/>
                        <a:t>10101001</a:t>
                      </a:r>
                    </a:p>
                  </a:txBody>
                  <a:tcPr marL="79115" marR="79115" marT="39558" marB="39558" anchor="ctr"/>
                </a:tc>
                <a:tc>
                  <a:txBody>
                    <a:bodyPr/>
                    <a:lstStyle/>
                    <a:p>
                      <a:r>
                        <a:rPr lang="en-US" sz="18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800"/>
                        <a:t>LDA $address</a:t>
                      </a:r>
                    </a:p>
                  </a:txBody>
                  <a:tcPr marL="79115" marR="79115" marT="39558" marB="39558" anchor="ctr"/>
                </a:tc>
                <a:tc>
                  <a:txBody>
                    <a:bodyPr/>
                    <a:lstStyle/>
                    <a:p>
                      <a:r>
                        <a:rPr lang="en-US" sz="1800" dirty="0"/>
                        <a:t>10100101</a:t>
                      </a:r>
                    </a:p>
                  </a:txBody>
                  <a:tcPr marL="79115" marR="79115" marT="39558" marB="39558" anchor="ctr"/>
                </a:tc>
                <a:tc>
                  <a:txBody>
                    <a:bodyPr/>
                    <a:lstStyle/>
                    <a:p>
                      <a:r>
                        <a:rPr lang="en-US" sz="18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800" dirty="0"/>
                        <a:t>STA $address</a:t>
                      </a:r>
                    </a:p>
                  </a:txBody>
                  <a:tcPr anchor="ctr"/>
                </a:tc>
                <a:tc>
                  <a:txBody>
                    <a:bodyPr/>
                    <a:lstStyle/>
                    <a:p>
                      <a:r>
                        <a:rPr lang="en-US" sz="1800"/>
                        <a:t>10000101</a:t>
                      </a:r>
                    </a:p>
                  </a:txBody>
                  <a:tcPr anchor="ctr"/>
                </a:tc>
                <a:tc>
                  <a:txBody>
                    <a:bodyPr/>
                    <a:lstStyle/>
                    <a:p>
                      <a:r>
                        <a:rPr lang="en-US" sz="18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a:bodyPr>
          <a:lstStyle/>
          <a:p>
            <a:r>
              <a:rPr lang="en-US" dirty="0"/>
              <a:t>PC – Program Counter</a:t>
            </a:r>
          </a:p>
          <a:p>
            <a:r>
              <a:rPr lang="en-US" dirty="0"/>
              <a:t>ACC – Accumulator Register</a:t>
            </a:r>
          </a:p>
          <a:p>
            <a:r>
              <a:rPr lang="en-US" dirty="0"/>
              <a:t>Z – Was the last result zero?</a:t>
            </a:r>
          </a:p>
          <a:p>
            <a:r>
              <a:rPr lang="en-US" dirty="0"/>
              <a:t>N – Was the last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extLst>
              <p:ext uri="{D42A27DB-BD31-4B8C-83A1-F6EECF244321}">
                <p14:modId xmlns:p14="http://schemas.microsoft.com/office/powerpoint/2010/main" val="2233641293"/>
              </p:ext>
            </p:extLst>
          </p:nvPr>
        </p:nvGraphicFramePr>
        <p:xfrm>
          <a:off x="1018504" y="1690688"/>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
        <p:nvSpPr>
          <p:cNvPr id="4" name="TextBox 3">
            <a:extLst>
              <a:ext uri="{FF2B5EF4-FFF2-40B4-BE49-F238E27FC236}">
                <a16:creationId xmlns:a16="http://schemas.microsoft.com/office/drawing/2014/main" id="{09CB3A6F-D55E-02AF-BE44-1793304160A4}"/>
              </a:ext>
            </a:extLst>
          </p:cNvPr>
          <p:cNvSpPr txBox="1"/>
          <p:nvPr/>
        </p:nvSpPr>
        <p:spPr>
          <a:xfrm>
            <a:off x="1152097" y="4444582"/>
            <a:ext cx="4360059" cy="954107"/>
          </a:xfrm>
          <a:prstGeom prst="rect">
            <a:avLst/>
          </a:prstGeom>
          <a:noFill/>
        </p:spPr>
        <p:txBody>
          <a:bodyPr wrap="square">
            <a:spAutoFit/>
          </a:bodyPr>
          <a:lstStyle/>
          <a:p>
            <a:r>
              <a:rPr lang="en-US" sz="2800" b="1" dirty="0">
                <a:effectLst/>
                <a:latin typeface="Courier New" panose="02070309020205020404" pitchFamily="49" charset="0"/>
              </a:rPr>
              <a:t>BRK</a:t>
            </a:r>
          </a:p>
          <a:p>
            <a:r>
              <a:rPr lang="en-US" sz="2800" b="1" dirty="0">
                <a:effectLst/>
                <a:latin typeface="Courier New" panose="02070309020205020404" pitchFamily="49" charset="0"/>
              </a:rPr>
              <a:t>DATA 'Hello World!'</a:t>
            </a:r>
          </a:p>
        </p:txBody>
      </p:sp>
      <p:pic>
        <p:nvPicPr>
          <p:cNvPr id="6" name="Picture 5" descr="A screenshot of a computer&#10;&#10;AI-generated content may be incorrect.">
            <a:extLst>
              <a:ext uri="{FF2B5EF4-FFF2-40B4-BE49-F238E27FC236}">
                <a16:creationId xmlns:a16="http://schemas.microsoft.com/office/drawing/2014/main" id="{0D03C195-F31C-42CF-13A9-8F68A64358CE}"/>
              </a:ext>
            </a:extLst>
          </p:cNvPr>
          <p:cNvPicPr>
            <a:picLocks noChangeAspect="1"/>
          </p:cNvPicPr>
          <p:nvPr/>
        </p:nvPicPr>
        <p:blipFill>
          <a:blip r:embed="rId2"/>
          <a:stretch>
            <a:fillRect/>
          </a:stretch>
        </p:blipFill>
        <p:spPr>
          <a:xfrm>
            <a:off x="6096000" y="3749493"/>
            <a:ext cx="5219700" cy="2344287"/>
          </a:xfrm>
          <a:prstGeom prst="rect">
            <a:avLst/>
          </a:prstGeom>
          <a:ln w="38100">
            <a:solidFill>
              <a:schemeClr val="accent1"/>
            </a:solidFill>
          </a:ln>
        </p:spPr>
      </p:pic>
    </p:spTree>
    <p:extLst>
      <p:ext uri="{BB962C8B-B14F-4D97-AF65-F5344CB8AC3E}">
        <p14:creationId xmlns:p14="http://schemas.microsoft.com/office/powerpoint/2010/main" val="1308610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27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364303" y="2767280"/>
            <a:ext cx="5949014" cy="1323439"/>
          </a:xfrm>
          <a:prstGeom prst="rect">
            <a:avLst/>
          </a:prstGeom>
          <a:noFill/>
        </p:spPr>
        <p:txBody>
          <a:bodyPr wrap="square">
            <a:spAutoFit/>
          </a:bodyPr>
          <a:lstStyle/>
          <a:p>
            <a:r>
              <a:rPr lang="en-US" sz="2000" b="1" dirty="0">
                <a:effectLst/>
                <a:latin typeface="Courier New" panose="02070309020205020404" pitchFamily="49" charset="0"/>
              </a:rPr>
              <a:t>LDA #27  ; Load 27 into accumulator</a:t>
            </a:r>
          </a:p>
          <a:p>
            <a:r>
              <a:rPr lang="en-US" sz="2000" b="1" dirty="0">
                <a:effectLst/>
                <a:latin typeface="Courier New" panose="02070309020205020404" pitchFamily="49" charset="0"/>
              </a:rPr>
              <a:t>ADC #15  ; Add 15 (result = 42)</a:t>
            </a:r>
          </a:p>
          <a:p>
            <a:r>
              <a:rPr lang="en-US" sz="2000" b="1" dirty="0">
                <a:effectLst/>
                <a:latin typeface="Courier New" panose="02070309020205020404" pitchFamily="49" charset="0"/>
              </a:rPr>
              <a:t>STA $00  ; Store result to memory[0] </a:t>
            </a:r>
          </a:p>
          <a:p>
            <a:r>
              <a:rPr lang="en-US" sz="2000" b="1" dirty="0">
                <a:effectLst/>
                <a:latin typeface="Courier New" panose="02070309020205020404" pitchFamily="49" charset="0"/>
              </a:rPr>
              <a:t>BRK</a:t>
            </a:r>
          </a:p>
        </p:txBody>
      </p:sp>
      <p:pic>
        <p:nvPicPr>
          <p:cNvPr id="7" name="Picture 6" descr="A screenshot of a computer&#10;&#10;AI-generated content may be incorrect.">
            <a:extLst>
              <a:ext uri="{FF2B5EF4-FFF2-40B4-BE49-F238E27FC236}">
                <a16:creationId xmlns:a16="http://schemas.microsoft.com/office/drawing/2014/main" id="{D46CB0F9-D8E7-7A28-2A4A-94F74710738F}"/>
              </a:ext>
            </a:extLst>
          </p:cNvPr>
          <p:cNvPicPr>
            <a:picLocks noChangeAspect="1"/>
          </p:cNvPicPr>
          <p:nvPr/>
        </p:nvPicPr>
        <p:blipFill>
          <a:blip r:embed="rId2"/>
          <a:stretch>
            <a:fillRect/>
          </a:stretch>
        </p:blipFill>
        <p:spPr>
          <a:xfrm>
            <a:off x="7839420" y="365125"/>
            <a:ext cx="3889966" cy="5810250"/>
          </a:xfrm>
          <a:prstGeom prst="rect">
            <a:avLst/>
          </a:prstGeom>
          <a:ln w="38100">
            <a:solidFill>
              <a:schemeClr val="accent1"/>
            </a:solidFill>
          </a:ln>
        </p:spPr>
      </p:pic>
    </p:spTree>
    <p:extLst>
      <p:ext uri="{BB962C8B-B14F-4D97-AF65-F5344CB8AC3E}">
        <p14:creationId xmlns:p14="http://schemas.microsoft.com/office/powerpoint/2010/main" val="3081666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a:xfrm>
            <a:off x="5673032" y="365125"/>
            <a:ext cx="5680768" cy="1325563"/>
          </a:xfrm>
        </p:spPr>
        <p:txBody>
          <a:bodyPr/>
          <a:lstStyle/>
          <a:p>
            <a:pPr algn="r"/>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5903235" y="1953874"/>
            <a:ext cx="5450565" cy="3170099"/>
          </a:xfrm>
          <a:prstGeom prst="rect">
            <a:avLst/>
          </a:prstGeom>
          <a:noFill/>
        </p:spPr>
        <p:txBody>
          <a:bodyPr wrap="square">
            <a:spAutoFit/>
          </a:bodyPr>
          <a:lstStyle/>
          <a:p>
            <a:r>
              <a:rPr lang="en-US" sz="2000" b="1" dirty="0">
                <a:latin typeface="Courier New" panose="02070309020205020404" pitchFamily="49" charset="0"/>
              </a:rPr>
              <a:t>LDA #'H'       ; Load 'H' into ACC</a:t>
            </a:r>
          </a:p>
          <a:p>
            <a:r>
              <a:rPr lang="en-US" sz="2000" b="1" dirty="0">
                <a:latin typeface="Courier New" panose="02070309020205020404" pitchFamily="49" charset="0"/>
              </a:rPr>
              <a:t>STA $00</a:t>
            </a:r>
          </a:p>
          <a:p>
            <a:r>
              <a:rPr lang="en-US" sz="2000" b="1" dirty="0">
                <a:latin typeface="Courier New" panose="02070309020205020404" pitchFamily="49" charset="0"/>
              </a:rPr>
              <a:t>LDA #'e'       ; Load 'e' into ACC</a:t>
            </a:r>
          </a:p>
          <a:p>
            <a:r>
              <a:rPr lang="en-US" sz="2000" b="1" dirty="0">
                <a:latin typeface="Courier New" panose="02070309020205020404" pitchFamily="49" charset="0"/>
              </a:rPr>
              <a:t>STA $01</a:t>
            </a:r>
          </a:p>
          <a:p>
            <a:r>
              <a:rPr lang="en-US" sz="2000" b="1" dirty="0">
                <a:latin typeface="Courier New" panose="02070309020205020404" pitchFamily="49" charset="0"/>
              </a:rPr>
              <a:t>LDA #'l'       ; Load 'l' into ACC</a:t>
            </a:r>
          </a:p>
          <a:p>
            <a:r>
              <a:rPr lang="en-US" sz="2000" b="1" dirty="0">
                <a:latin typeface="Courier New" panose="02070309020205020404" pitchFamily="49" charset="0"/>
              </a:rPr>
              <a:t>STA $02</a:t>
            </a:r>
          </a:p>
          <a:p>
            <a:r>
              <a:rPr lang="en-US" sz="2000" b="1" dirty="0">
                <a:latin typeface="Courier New" panose="02070309020205020404" pitchFamily="49" charset="0"/>
              </a:rPr>
              <a:t>STA $03        ; Store 'l' again</a:t>
            </a:r>
          </a:p>
          <a:p>
            <a:r>
              <a:rPr lang="en-US" sz="2000" b="1" dirty="0">
                <a:latin typeface="Courier New" panose="02070309020205020404" pitchFamily="49" charset="0"/>
              </a:rPr>
              <a:t>LDA #'o'       ; Load 'o' into ACC</a:t>
            </a:r>
          </a:p>
          <a:p>
            <a:r>
              <a:rPr lang="en-US" sz="2000" b="1" dirty="0">
                <a:latin typeface="Courier New" panose="02070309020205020404" pitchFamily="49" charset="0"/>
              </a:rPr>
              <a:t>STA $04</a:t>
            </a:r>
          </a:p>
          <a:p>
            <a:r>
              <a:rPr lang="en-US" sz="2000" b="1" dirty="0">
                <a:latin typeface="Courier New" panose="02070309020205020404" pitchFamily="49" charset="0"/>
              </a:rPr>
              <a:t>BRK</a:t>
            </a:r>
          </a:p>
        </p:txBody>
      </p:sp>
      <p:pic>
        <p:nvPicPr>
          <p:cNvPr id="3" name="Picture 2" descr="A screenshot of a computer&#10;&#10;AI-generated content may be incorrect.">
            <a:extLst>
              <a:ext uri="{FF2B5EF4-FFF2-40B4-BE49-F238E27FC236}">
                <a16:creationId xmlns:a16="http://schemas.microsoft.com/office/drawing/2014/main" id="{8E110571-3C69-B57C-19C8-D95D6FCC3514}"/>
              </a:ext>
            </a:extLst>
          </p:cNvPr>
          <p:cNvPicPr>
            <a:picLocks noChangeAspect="1"/>
          </p:cNvPicPr>
          <p:nvPr/>
        </p:nvPicPr>
        <p:blipFill>
          <a:blip r:embed="rId3"/>
          <a:stretch>
            <a:fillRect/>
          </a:stretch>
        </p:blipFill>
        <p:spPr>
          <a:xfrm>
            <a:off x="499738" y="603837"/>
            <a:ext cx="4492912" cy="5213868"/>
          </a:xfrm>
          <a:prstGeom prst="rect">
            <a:avLst/>
          </a:prstGeom>
        </p:spPr>
      </p:pic>
    </p:spTree>
    <p:extLst>
      <p:ext uri="{BB962C8B-B14F-4D97-AF65-F5344CB8AC3E}">
        <p14:creationId xmlns:p14="http://schemas.microsoft.com/office/powerpoint/2010/main" val="398364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08637B6C-C819-EE57-33F8-5D1ED800BF05}"/>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DC100A59-9E1C-7E33-A365-03A89C3A8BC0}"/>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2282BF40-DAFA-CDDA-9426-914EC6945F3A}"/>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292792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FA216-ED4D-FD30-2E03-27DF925C7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3C0B08-27DF-30FE-ACF4-ABBE535DCA51}"/>
              </a:ext>
            </a:extLst>
          </p:cNvPr>
          <p:cNvSpPr>
            <a:spLocks noGrp="1"/>
          </p:cNvSpPr>
          <p:nvPr>
            <p:ph type="title"/>
          </p:nvPr>
        </p:nvSpPr>
        <p:spPr>
          <a:xfrm>
            <a:off x="838200" y="365125"/>
            <a:ext cx="2761034" cy="1325563"/>
          </a:xfrm>
        </p:spPr>
        <p:txBody>
          <a:bodyPr/>
          <a:lstStyle/>
          <a:p>
            <a:r>
              <a:rPr lang="en-US" dirty="0"/>
              <a:t>Uppercase a String</a:t>
            </a:r>
          </a:p>
        </p:txBody>
      </p:sp>
      <p:pic>
        <p:nvPicPr>
          <p:cNvPr id="5" name="Picture 4" descr="A screenshot of a computer&#10;&#10;AI-generated content may be incorrect.">
            <a:extLst>
              <a:ext uri="{FF2B5EF4-FFF2-40B4-BE49-F238E27FC236}">
                <a16:creationId xmlns:a16="http://schemas.microsoft.com/office/drawing/2014/main" id="{D184522F-E80C-DDE2-2795-07B8ACFA16AA}"/>
              </a:ext>
            </a:extLst>
          </p:cNvPr>
          <p:cNvPicPr>
            <a:picLocks noChangeAspect="1"/>
          </p:cNvPicPr>
          <p:nvPr/>
        </p:nvPicPr>
        <p:blipFill>
          <a:blip r:embed="rId2"/>
          <a:stretch>
            <a:fillRect/>
          </a:stretch>
        </p:blipFill>
        <p:spPr>
          <a:xfrm>
            <a:off x="3941272" y="729690"/>
            <a:ext cx="7772400" cy="5398620"/>
          </a:xfrm>
          <a:prstGeom prst="rect">
            <a:avLst/>
          </a:prstGeom>
          <a:ln w="38100">
            <a:solidFill>
              <a:schemeClr val="tx1"/>
            </a:solidFill>
          </a:ln>
        </p:spPr>
      </p:pic>
      <p:sp>
        <p:nvSpPr>
          <p:cNvPr id="3" name="TextBox 2">
            <a:extLst>
              <a:ext uri="{FF2B5EF4-FFF2-40B4-BE49-F238E27FC236}">
                <a16:creationId xmlns:a16="http://schemas.microsoft.com/office/drawing/2014/main" id="{08926651-5C36-03A8-97A1-C857B10C326D}"/>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27340944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1275-7099-1FC3-15AD-F10985E75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17069-A2AF-DFFF-9F58-E90F97CCCEDA}"/>
              </a:ext>
            </a:extLst>
          </p:cNvPr>
          <p:cNvSpPr>
            <a:spLocks noGrp="1"/>
          </p:cNvSpPr>
          <p:nvPr>
            <p:ph type="title"/>
          </p:nvPr>
        </p:nvSpPr>
        <p:spPr/>
        <p:txBody>
          <a:bodyPr/>
          <a:lstStyle/>
          <a:p>
            <a:r>
              <a:rPr lang="en-US" dirty="0"/>
              <a:t>Uppercase a String (Python)</a:t>
            </a:r>
          </a:p>
        </p:txBody>
      </p:sp>
      <p:sp>
        <p:nvSpPr>
          <p:cNvPr id="3" name="TextBox 2">
            <a:extLst>
              <a:ext uri="{FF2B5EF4-FFF2-40B4-BE49-F238E27FC236}">
                <a16:creationId xmlns:a16="http://schemas.microsoft.com/office/drawing/2014/main" id="{1385BF95-A24D-9BE4-F0A1-E6FCEFCC3D1C}"/>
              </a:ext>
            </a:extLst>
          </p:cNvPr>
          <p:cNvSpPr txBox="1"/>
          <p:nvPr/>
        </p:nvSpPr>
        <p:spPr>
          <a:xfrm>
            <a:off x="5041379" y="1859339"/>
            <a:ext cx="7309646" cy="3139321"/>
          </a:xfrm>
          <a:prstGeom prst="rect">
            <a:avLst/>
          </a:prstGeom>
          <a:noFill/>
        </p:spPr>
        <p:txBody>
          <a:bodyPr wrap="square">
            <a:spAutoFit/>
          </a:bodyPr>
          <a:lstStyle/>
          <a:p>
            <a:r>
              <a:rPr lang="en-US" b="1" dirty="0">
                <a:effectLst/>
                <a:latin typeface="Courier New" panose="02070309020205020404" pitchFamily="49" charset="0"/>
              </a:rPr>
              <a:t>mem = "Hello"</a:t>
            </a:r>
          </a:p>
          <a:p>
            <a:r>
              <a:rPr lang="en-US" b="1" dirty="0" err="1">
                <a:effectLst/>
                <a:latin typeface="Courier New" panose="02070309020205020404" pitchFamily="49" charset="0"/>
              </a:rPr>
              <a:t>newmem</a:t>
            </a:r>
            <a:r>
              <a:rPr lang="en-US" b="1" dirty="0">
                <a:effectLst/>
                <a:latin typeface="Courier New" panose="02070309020205020404" pitchFamily="49" charset="0"/>
              </a:rPr>
              <a:t> = ""</a:t>
            </a:r>
          </a:p>
          <a:p>
            <a:endParaRPr lang="en-US" b="1" dirty="0">
              <a:effectLst/>
              <a:latin typeface="Courier New" panose="02070309020205020404" pitchFamily="49" charset="0"/>
            </a:endParaRPr>
          </a:p>
          <a:p>
            <a:r>
              <a:rPr lang="en-US" b="1" dirty="0">
                <a:effectLst/>
                <a:latin typeface="Courier New" panose="02070309020205020404" pitchFamily="49" charset="0"/>
              </a:rPr>
              <a:t>for </a:t>
            </a:r>
            <a:r>
              <a:rPr lang="en-US" b="1" dirty="0" err="1">
                <a:effectLst/>
                <a:latin typeface="Courier New" panose="02070309020205020404" pitchFamily="49" charset="0"/>
              </a:rPr>
              <a:t>xr</a:t>
            </a:r>
            <a:r>
              <a:rPr lang="en-US" b="1" dirty="0">
                <a:effectLst/>
                <a:latin typeface="Courier New" panose="02070309020205020404" pitchFamily="49" charset="0"/>
              </a:rPr>
              <a:t> in range(</a:t>
            </a:r>
            <a:r>
              <a:rPr lang="en-US" b="1" dirty="0" err="1">
                <a:effectLst/>
                <a:latin typeface="Courier New" panose="02070309020205020404" pitchFamily="49" charset="0"/>
              </a:rPr>
              <a:t>len</a:t>
            </a:r>
            <a:r>
              <a:rPr lang="en-US" b="1" dirty="0">
                <a:effectLst/>
                <a:latin typeface="Courier New" panose="02070309020205020404" pitchFamily="49" charset="0"/>
              </a:rPr>
              <a:t>(mem)):</a:t>
            </a:r>
          </a:p>
          <a:p>
            <a:r>
              <a:rPr lang="en-US" b="1" dirty="0">
                <a:effectLst/>
                <a:latin typeface="Courier New" panose="02070309020205020404" pitchFamily="49" charset="0"/>
              </a:rPr>
              <a:t>  acc = mem[xr:xr+1]</a:t>
            </a:r>
          </a:p>
          <a:p>
            <a:r>
              <a:rPr lang="en-US" b="1" dirty="0">
                <a:effectLst/>
                <a:latin typeface="Courier New" panose="02070309020205020404" pitchFamily="49" charset="0"/>
              </a:rPr>
              <a:t>  if acc &gt;= 'a' and acc &lt;= 'z' :</a:t>
            </a:r>
          </a:p>
          <a:p>
            <a:r>
              <a:rPr lang="en-US" b="1" dirty="0">
                <a:effectLst/>
                <a:latin typeface="Courier New" panose="02070309020205020404" pitchFamily="49" charset="0"/>
              </a:rPr>
              <a:t>     acc = chr(</a:t>
            </a:r>
            <a:r>
              <a:rPr lang="en-US" b="1" dirty="0" err="1">
                <a:effectLst/>
                <a:latin typeface="Courier New" panose="02070309020205020404" pitchFamily="49" charset="0"/>
              </a:rPr>
              <a:t>ord</a:t>
            </a:r>
            <a:r>
              <a:rPr lang="en-US" b="1" dirty="0">
                <a:effectLst/>
                <a:latin typeface="Courier New" panose="02070309020205020404" pitchFamily="49" charset="0"/>
              </a:rPr>
              <a:t>(acc) - </a:t>
            </a:r>
            <a:r>
              <a:rPr lang="en-US" b="1" dirty="0" err="1">
                <a:effectLst/>
                <a:latin typeface="Courier New" panose="02070309020205020404" pitchFamily="49" charset="0"/>
              </a:rPr>
              <a:t>ord</a:t>
            </a:r>
            <a:r>
              <a:rPr lang="en-US" b="1" dirty="0">
                <a:effectLst/>
                <a:latin typeface="Courier New" panose="02070309020205020404" pitchFamily="49" charset="0"/>
              </a:rPr>
              <a:t>('a') + </a:t>
            </a:r>
            <a:r>
              <a:rPr lang="en-US" b="1" dirty="0" err="1">
                <a:effectLst/>
                <a:latin typeface="Courier New" panose="02070309020205020404" pitchFamily="49" charset="0"/>
              </a:rPr>
              <a:t>ord</a:t>
            </a:r>
            <a:r>
              <a:rPr lang="en-US" b="1" dirty="0">
                <a:effectLst/>
                <a:latin typeface="Courier New" panose="02070309020205020404" pitchFamily="49" charset="0"/>
              </a:rPr>
              <a:t>('A'))</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newmem</a:t>
            </a:r>
            <a:r>
              <a:rPr lang="en-US" b="1" dirty="0">
                <a:effectLst/>
                <a:latin typeface="Courier New" panose="02070309020205020404" pitchFamily="49" charset="0"/>
              </a:rPr>
              <a:t> = </a:t>
            </a:r>
            <a:r>
              <a:rPr lang="en-US" b="1" dirty="0" err="1">
                <a:effectLst/>
                <a:latin typeface="Courier New" panose="02070309020205020404" pitchFamily="49" charset="0"/>
              </a:rPr>
              <a:t>newmem</a:t>
            </a:r>
            <a:r>
              <a:rPr lang="en-US" b="1" dirty="0">
                <a:effectLst/>
                <a:latin typeface="Courier New" panose="02070309020205020404" pitchFamily="49" charset="0"/>
              </a:rPr>
              <a:t> + acc</a:t>
            </a:r>
          </a:p>
          <a:p>
            <a:endParaRPr lang="en-US" b="1" dirty="0">
              <a:effectLst/>
              <a:latin typeface="Courier New" panose="02070309020205020404" pitchFamily="49" charset="0"/>
            </a:endParaRPr>
          </a:p>
          <a:p>
            <a:r>
              <a:rPr lang="en-US" b="1" dirty="0">
                <a:effectLst/>
                <a:latin typeface="Courier New" panose="02070309020205020404" pitchFamily="49" charset="0"/>
              </a:rPr>
              <a:t>print(</a:t>
            </a:r>
            <a:r>
              <a:rPr lang="en-US" b="1" dirty="0" err="1">
                <a:effectLst/>
                <a:latin typeface="Courier New" panose="02070309020205020404" pitchFamily="49" charset="0"/>
              </a:rPr>
              <a:t>newmem</a:t>
            </a:r>
            <a:r>
              <a:rPr lang="en-US" b="1" dirty="0">
                <a:effectLst/>
                <a:latin typeface="Courier New" panose="02070309020205020404" pitchFamily="49" charset="0"/>
              </a:rPr>
              <a:t>)</a:t>
            </a:r>
          </a:p>
        </p:txBody>
      </p:sp>
      <p:sp>
        <p:nvSpPr>
          <p:cNvPr id="5" name="TextBox 4">
            <a:extLst>
              <a:ext uri="{FF2B5EF4-FFF2-40B4-BE49-F238E27FC236}">
                <a16:creationId xmlns:a16="http://schemas.microsoft.com/office/drawing/2014/main" id="{93E507EF-D7B9-953F-2CAF-F17EE10CE7DB}"/>
              </a:ext>
            </a:extLst>
          </p:cNvPr>
          <p:cNvSpPr txBox="1"/>
          <p:nvPr/>
        </p:nvSpPr>
        <p:spPr>
          <a:xfrm>
            <a:off x="1139687" y="2838126"/>
            <a:ext cx="3220278"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&gt;&gt;&gt; "</a:t>
            </a:r>
            <a:r>
              <a:rPr lang="en-US" b="1" dirty="0" err="1">
                <a:latin typeface="Courier New" panose="02070309020205020404" pitchFamily="49" charset="0"/>
                <a:cs typeface="Courier New" panose="02070309020205020404" pitchFamily="49" charset="0"/>
              </a:rPr>
              <a:t>Hello".upper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'HELLO'</a:t>
            </a:r>
          </a:p>
          <a:p>
            <a:r>
              <a:rPr lang="en-US" b="1" dirty="0">
                <a:latin typeface="Courier New" panose="02070309020205020404" pitchFamily="49" charset="0"/>
                <a:cs typeface="Courier New" panose="02070309020205020404" pitchFamily="49" charset="0"/>
              </a:rPr>
              <a:t>&gt;&gt;&gt;</a:t>
            </a:r>
          </a:p>
        </p:txBody>
      </p:sp>
    </p:spTree>
    <p:extLst>
      <p:ext uri="{BB962C8B-B14F-4D97-AF65-F5344CB8AC3E}">
        <p14:creationId xmlns:p14="http://schemas.microsoft.com/office/powerpoint/2010/main" val="115654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76F73-0AD4-9EF2-69D9-D05B63B36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3D21A5-4EE0-6C0A-1D6F-E2A9DDAE78B6}"/>
              </a:ext>
            </a:extLst>
          </p:cNvPr>
          <p:cNvSpPr>
            <a:spLocks noGrp="1"/>
          </p:cNvSpPr>
          <p:nvPr>
            <p:ph type="title"/>
          </p:nvPr>
        </p:nvSpPr>
        <p:spPr/>
        <p:txBody>
          <a:bodyPr/>
          <a:lstStyle/>
          <a:p>
            <a:r>
              <a:rPr lang="en-US" dirty="0"/>
              <a:t>Uppercase a String (C – array version)</a:t>
            </a:r>
          </a:p>
        </p:txBody>
      </p:sp>
      <p:sp>
        <p:nvSpPr>
          <p:cNvPr id="3" name="TextBox 2">
            <a:extLst>
              <a:ext uri="{FF2B5EF4-FFF2-40B4-BE49-F238E27FC236}">
                <a16:creationId xmlns:a16="http://schemas.microsoft.com/office/drawing/2014/main" id="{50D31BB1-052E-2342-E535-06657B770CE6}"/>
              </a:ext>
            </a:extLst>
          </p:cNvPr>
          <p:cNvSpPr txBox="1"/>
          <p:nvPr/>
        </p:nvSpPr>
        <p:spPr>
          <a:xfrm>
            <a:off x="1370528" y="1690688"/>
            <a:ext cx="10515600" cy="3970318"/>
          </a:xfrm>
          <a:prstGeom prst="rect">
            <a:avLst/>
          </a:prstGeom>
          <a:noFill/>
        </p:spPr>
        <p:txBody>
          <a:bodyPr wrap="square">
            <a:spAutoFit/>
          </a:bodyPr>
          <a:lstStyle/>
          <a:p>
            <a:r>
              <a:rPr lang="en-US" b="1" dirty="0">
                <a:effectLst/>
                <a:latin typeface="Courier New" panose="02070309020205020404" pitchFamily="49" charset="0"/>
              </a:rPr>
              <a:t>#include &lt;</a:t>
            </a:r>
            <a:r>
              <a:rPr lang="en-US" b="1" dirty="0" err="1">
                <a:effectLst/>
                <a:latin typeface="Courier New" panose="02070309020205020404" pitchFamily="49" charset="0"/>
              </a:rPr>
              <a:t>stdio.h</a:t>
            </a:r>
            <a:r>
              <a:rPr lang="en-US" b="1" dirty="0">
                <a:effectLst/>
                <a:latin typeface="Courier New" panose="02070309020205020404" pitchFamily="49" charset="0"/>
              </a:rPr>
              <a:t>&gt;</a:t>
            </a:r>
          </a:p>
          <a:p>
            <a:endParaRPr lang="en-US" b="1" dirty="0">
              <a:effectLst/>
              <a:latin typeface="Courier New" panose="02070309020205020404" pitchFamily="49" charset="0"/>
            </a:endParaRPr>
          </a:p>
          <a:p>
            <a:r>
              <a:rPr lang="en-US" b="1" dirty="0">
                <a:effectLst/>
                <a:latin typeface="Courier New" panose="02070309020205020404" pitchFamily="49" charset="0"/>
              </a:rPr>
              <a:t>int main() {</a:t>
            </a:r>
          </a:p>
          <a:p>
            <a:r>
              <a:rPr lang="en-US" b="1" dirty="0">
                <a:effectLst/>
                <a:latin typeface="Courier New" panose="02070309020205020404" pitchFamily="49" charset="0"/>
              </a:rPr>
              <a:t>  register int </a:t>
            </a:r>
            <a:r>
              <a:rPr lang="en-US" b="1" dirty="0" err="1">
                <a:effectLst/>
                <a:latin typeface="Courier New" panose="02070309020205020404" pitchFamily="49" charset="0"/>
              </a:rPr>
              <a:t>xr,acc</a:t>
            </a:r>
            <a:r>
              <a:rPr lang="en-US" b="1" dirty="0">
                <a:effectLst/>
                <a:latin typeface="Courier New" panose="02070309020205020404" pitchFamily="49" charset="0"/>
              </a:rPr>
              <a:t>;</a:t>
            </a:r>
          </a:p>
          <a:p>
            <a:r>
              <a:rPr lang="en-US" b="1" dirty="0">
                <a:effectLst/>
                <a:latin typeface="Courier New" panose="02070309020205020404" pitchFamily="49" charset="0"/>
              </a:rPr>
              <a:t>  char mem[6] = "Hello";</a:t>
            </a:r>
          </a:p>
          <a:p>
            <a:endParaRPr lang="en-US" b="1" dirty="0">
              <a:effectLst/>
              <a:latin typeface="Courier New" panose="02070309020205020404" pitchFamily="49" charset="0"/>
            </a:endParaRPr>
          </a:p>
          <a:p>
            <a:r>
              <a:rPr lang="en-US" b="1" dirty="0">
                <a:effectLst/>
                <a:latin typeface="Courier New" panose="02070309020205020404" pitchFamily="49" charset="0"/>
              </a:rPr>
              <a:t>  for(</a:t>
            </a:r>
            <a:r>
              <a:rPr lang="en-US" b="1" dirty="0" err="1">
                <a:effectLst/>
                <a:latin typeface="Courier New" panose="02070309020205020404" pitchFamily="49" charset="0"/>
              </a:rPr>
              <a:t>xr</a:t>
            </a:r>
            <a:r>
              <a:rPr lang="en-US" b="1" dirty="0">
                <a:effectLst/>
                <a:latin typeface="Courier New" panose="02070309020205020404" pitchFamily="49" charset="0"/>
              </a:rPr>
              <a:t>=0;mem[</a:t>
            </a:r>
            <a:r>
              <a:rPr lang="en-US" b="1" dirty="0" err="1">
                <a:effectLst/>
                <a:latin typeface="Courier New" panose="02070309020205020404" pitchFamily="49" charset="0"/>
              </a:rPr>
              <a:t>xr</a:t>
            </a:r>
            <a:r>
              <a:rPr lang="en-US" b="1" dirty="0">
                <a:effectLst/>
                <a:latin typeface="Courier New" panose="02070309020205020404" pitchFamily="49" charset="0"/>
              </a:rPr>
              <a:t>];</a:t>
            </a:r>
            <a:r>
              <a:rPr lang="en-US" b="1" dirty="0" err="1">
                <a:effectLst/>
                <a:latin typeface="Courier New" panose="02070309020205020404" pitchFamily="49" charset="0"/>
              </a:rPr>
              <a:t>xr</a:t>
            </a:r>
            <a:r>
              <a:rPr lang="en-US" b="1" dirty="0">
                <a:effectLst/>
                <a:latin typeface="Courier New" panose="02070309020205020404" pitchFamily="49" charset="0"/>
              </a:rPr>
              <a:t>++) {</a:t>
            </a:r>
          </a:p>
          <a:p>
            <a:r>
              <a:rPr lang="en-US" b="1" dirty="0">
                <a:effectLst/>
                <a:latin typeface="Courier New" panose="02070309020205020404" pitchFamily="49" charset="0"/>
              </a:rPr>
              <a:t>    acc = mem[</a:t>
            </a:r>
            <a:r>
              <a:rPr lang="en-US" b="1" dirty="0" err="1">
                <a:effectLst/>
                <a:latin typeface="Courier New" panose="02070309020205020404" pitchFamily="49" charset="0"/>
              </a:rPr>
              <a:t>xr</a:t>
            </a:r>
            <a:r>
              <a:rPr lang="en-US" b="1" dirty="0">
                <a:effectLst/>
                <a:latin typeface="Courier New" panose="02070309020205020404" pitchFamily="49" charset="0"/>
              </a:rPr>
              <a:t>];</a:t>
            </a:r>
          </a:p>
          <a:p>
            <a:r>
              <a:rPr lang="en-US" b="1" dirty="0">
                <a:effectLst/>
                <a:latin typeface="Courier New" panose="02070309020205020404" pitchFamily="49" charset="0"/>
              </a:rPr>
              <a:t>    if ( (acc - 'a') &lt; 0 ) continue;</a:t>
            </a:r>
          </a:p>
          <a:p>
            <a:r>
              <a:rPr lang="en-US" b="1" dirty="0">
                <a:effectLst/>
                <a:latin typeface="Courier New" panose="02070309020205020404" pitchFamily="49" charset="0"/>
              </a:rPr>
              <a:t>    mem[</a:t>
            </a:r>
            <a:r>
              <a:rPr lang="en-US" b="1" dirty="0" err="1">
                <a:effectLst/>
                <a:latin typeface="Courier New" panose="02070309020205020404" pitchFamily="49" charset="0"/>
              </a:rPr>
              <a:t>xr</a:t>
            </a:r>
            <a:r>
              <a:rPr lang="en-US" b="1" dirty="0">
                <a:effectLst/>
                <a:latin typeface="Courier New" panose="02070309020205020404" pitchFamily="49" charset="0"/>
              </a:rPr>
              <a:t>] = acc - 0x20;</a:t>
            </a:r>
          </a:p>
          <a:p>
            <a:r>
              <a:rPr lang="en-US" b="1" dirty="0">
                <a:effectLst/>
                <a:latin typeface="Courier New" panose="02070309020205020404" pitchFamily="49" charset="0"/>
              </a:rPr>
              <a:t>  }</a:t>
            </a:r>
          </a:p>
          <a:p>
            <a:endParaRPr lang="en-US" b="1" dirty="0">
              <a:effectLst/>
              <a:latin typeface="Courier New" panose="02070309020205020404" pitchFamily="49" charset="0"/>
            </a:endParaRPr>
          </a:p>
          <a:p>
            <a:r>
              <a:rPr lang="en-US" b="1" dirty="0">
                <a:effectLst/>
                <a:latin typeface="Courier New" panose="02070309020205020404" pitchFamily="49" charset="0"/>
              </a:rPr>
              <a:t>  </a:t>
            </a:r>
            <a:r>
              <a:rPr lang="en-US" b="1" dirty="0" err="1">
                <a:effectLst/>
                <a:latin typeface="Courier New" panose="02070309020205020404" pitchFamily="49" charset="0"/>
              </a:rPr>
              <a:t>printf</a:t>
            </a:r>
            <a:r>
              <a:rPr lang="en-US" b="1" dirty="0">
                <a:effectLst/>
                <a:latin typeface="Courier New" panose="02070309020205020404" pitchFamily="49" charset="0"/>
              </a:rPr>
              <a:t>("%s\n", mem);</a:t>
            </a:r>
          </a:p>
          <a:p>
            <a:r>
              <a:rPr lang="en-US" b="1" dirty="0">
                <a:effectLst/>
                <a:latin typeface="Courier New" panose="02070309020205020404" pitchFamily="49" charset="0"/>
              </a:rPr>
              <a:t>}</a:t>
            </a:r>
          </a:p>
        </p:txBody>
      </p:sp>
    </p:spTree>
    <p:extLst>
      <p:ext uri="{BB962C8B-B14F-4D97-AF65-F5344CB8AC3E}">
        <p14:creationId xmlns:p14="http://schemas.microsoft.com/office/powerpoint/2010/main" val="2731424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8125-574F-B9DD-A051-43A2824F2B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ED258-4B1C-9EB8-35B5-BE57C8A9BBE8}"/>
              </a:ext>
            </a:extLst>
          </p:cNvPr>
          <p:cNvSpPr>
            <a:spLocks noGrp="1"/>
          </p:cNvSpPr>
          <p:nvPr>
            <p:ph type="title"/>
          </p:nvPr>
        </p:nvSpPr>
        <p:spPr>
          <a:xfrm>
            <a:off x="838200" y="365126"/>
            <a:ext cx="10515600" cy="862040"/>
          </a:xfrm>
        </p:spPr>
        <p:txBody>
          <a:bodyPr/>
          <a:lstStyle/>
          <a:p>
            <a:r>
              <a:rPr lang="en-US" dirty="0"/>
              <a:t>Uppercase a String (walkthrough)</a:t>
            </a:r>
          </a:p>
        </p:txBody>
      </p:sp>
      <p:sp>
        <p:nvSpPr>
          <p:cNvPr id="3" name="TextBox 2">
            <a:extLst>
              <a:ext uri="{FF2B5EF4-FFF2-40B4-BE49-F238E27FC236}">
                <a16:creationId xmlns:a16="http://schemas.microsoft.com/office/drawing/2014/main" id="{98189A04-0113-DF9E-C11E-14C84553D999}"/>
              </a:ext>
            </a:extLst>
          </p:cNvPr>
          <p:cNvSpPr txBox="1"/>
          <p:nvPr/>
        </p:nvSpPr>
        <p:spPr>
          <a:xfrm>
            <a:off x="1370528" y="1412391"/>
            <a:ext cx="5528156" cy="4524315"/>
          </a:xfrm>
          <a:prstGeom prst="rect">
            <a:avLst/>
          </a:prstGeom>
          <a:noFill/>
        </p:spPr>
        <p:txBody>
          <a:bodyPr wrap="square">
            <a:spAutoFit/>
          </a:bodyPr>
          <a:lstStyle/>
          <a:p>
            <a:r>
              <a:rPr lang="en-US" b="1" dirty="0">
                <a:effectLst/>
                <a:latin typeface="Courier New" panose="02070309020205020404" pitchFamily="49" charset="0"/>
              </a:rPr>
              <a:t>CLX          ; for(</a:t>
            </a:r>
            <a:r>
              <a:rPr lang="en-US" b="1" dirty="0">
                <a:solidFill>
                  <a:srgbClr val="0070C0"/>
                </a:solidFill>
                <a:latin typeface="Courier New" panose="02070309020205020404" pitchFamily="49" charset="0"/>
              </a:rPr>
              <a:t>X=0;</a:t>
            </a:r>
            <a:r>
              <a:rPr lang="en-US" b="1" dirty="0">
                <a:latin typeface="Courier New" panose="02070309020205020404" pitchFamily="49" charset="0"/>
              </a:rPr>
              <a:t>mem[X];X++)</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loop:</a:t>
            </a:r>
          </a:p>
          <a:p>
            <a:r>
              <a:rPr lang="en-US" b="1" dirty="0">
                <a:effectLst/>
                <a:latin typeface="Courier New" panose="02070309020205020404" pitchFamily="49" charset="0"/>
              </a:rPr>
              <a:t>LDA $00,X    ; ACC = mem[$00 + X]      </a:t>
            </a:r>
          </a:p>
          <a:p>
            <a:r>
              <a:rPr lang="en-US" b="1" dirty="0">
                <a:effectLst/>
                <a:latin typeface="Courier New" panose="02070309020205020404" pitchFamily="49" charset="0"/>
              </a:rPr>
              <a:t>BEQ </a:t>
            </a:r>
            <a:r>
              <a:rPr lang="en-US" b="1" dirty="0">
                <a:solidFill>
                  <a:srgbClr val="FF0000"/>
                </a:solidFill>
                <a:effectLst/>
                <a:latin typeface="Courier New" panose="02070309020205020404" pitchFamily="49" charset="0"/>
              </a:rPr>
              <a:t>done</a:t>
            </a:r>
            <a:r>
              <a:rPr lang="en-US" b="1" dirty="0">
                <a:effectLst/>
                <a:latin typeface="Courier New" panose="02070309020205020404" pitchFamily="49" charset="0"/>
              </a:rPr>
              <a:t>     </a:t>
            </a:r>
            <a:r>
              <a:rPr lang="en-US" b="1" dirty="0">
                <a:latin typeface="Courier New" panose="02070309020205020404" pitchFamily="49" charset="0"/>
              </a:rPr>
              <a:t>; for(X=0;</a:t>
            </a:r>
            <a:r>
              <a:rPr lang="en-US" b="1" dirty="0">
                <a:solidFill>
                  <a:srgbClr val="0070C0"/>
                </a:solidFill>
                <a:latin typeface="Courier New" panose="02070309020205020404" pitchFamily="49" charset="0"/>
              </a:rPr>
              <a:t>mem[X];</a:t>
            </a:r>
            <a:r>
              <a:rPr lang="en-US" b="1" dirty="0">
                <a:latin typeface="Courier New" panose="02070309020205020404" pitchFamily="49" charset="0"/>
              </a:rPr>
              <a:t>X++)</a:t>
            </a:r>
          </a:p>
          <a:p>
            <a:r>
              <a:rPr lang="en-US" b="1" dirty="0">
                <a:effectLst/>
                <a:latin typeface="Courier New" panose="02070309020205020404" pitchFamily="49" charset="0"/>
              </a:rPr>
              <a:t>             </a:t>
            </a:r>
            <a:r>
              <a:rPr lang="en-US" b="1" dirty="0">
                <a:latin typeface="Courier New" panose="02070309020205020404" pitchFamily="49" charset="0"/>
              </a:rPr>
              <a:t>; Branch if Z flag is set</a:t>
            </a:r>
            <a:r>
              <a:rPr lang="en-US" b="1" dirty="0">
                <a:effectLst/>
                <a:latin typeface="Courier New" panose="02070309020205020404" pitchFamily="49" charset="0"/>
              </a:rPr>
              <a:t>  </a:t>
            </a:r>
          </a:p>
          <a:p>
            <a:r>
              <a:rPr lang="en-US" b="1" dirty="0">
                <a:effectLst/>
                <a:latin typeface="Courier New" panose="02070309020205020404" pitchFamily="49" charset="0"/>
              </a:rPr>
              <a:t>CMP #'a'     ; In ASCII 'A' &lt; 'a'   </a:t>
            </a:r>
          </a:p>
          <a:p>
            <a:r>
              <a:rPr lang="en-US" b="1" dirty="0">
                <a:effectLst/>
                <a:latin typeface="Courier New" panose="02070309020205020404" pitchFamily="49" charset="0"/>
              </a:rPr>
              <a:t>BMI </a:t>
            </a:r>
            <a:r>
              <a:rPr lang="en-US" b="1" dirty="0" err="1">
                <a:solidFill>
                  <a:srgbClr val="FF0000"/>
                </a:solidFill>
                <a:effectLst/>
                <a:latin typeface="Courier New" panose="02070309020205020404" pitchFamily="49" charset="0"/>
              </a:rPr>
              <a:t>cont</a:t>
            </a:r>
            <a:r>
              <a:rPr lang="en-US" b="1" dirty="0">
                <a:solidFill>
                  <a:srgbClr val="FF0000"/>
                </a:solidFill>
                <a:effectLst/>
                <a:latin typeface="Courier New" panose="02070309020205020404" pitchFamily="49" charset="0"/>
              </a:rPr>
              <a:t>     </a:t>
            </a:r>
            <a:r>
              <a:rPr lang="en-US" b="1" dirty="0">
                <a:effectLst/>
                <a:latin typeface="Courier New" panose="02070309020205020404" pitchFamily="49" charset="0"/>
              </a:rPr>
              <a:t>; </a:t>
            </a:r>
            <a:r>
              <a:rPr lang="en-US" b="1" dirty="0">
                <a:solidFill>
                  <a:srgbClr val="FF0000"/>
                </a:solidFill>
                <a:effectLst/>
                <a:latin typeface="Courier New" panose="02070309020205020404" pitchFamily="49" charset="0"/>
              </a:rPr>
              <a:t>continue</a:t>
            </a:r>
            <a:r>
              <a:rPr lang="en-US" b="1" dirty="0">
                <a:effectLst/>
                <a:latin typeface="Courier New" panose="02070309020205020404" pitchFamily="49" charset="0"/>
              </a:rPr>
              <a:t> to X++</a:t>
            </a:r>
          </a:p>
          <a:p>
            <a:r>
              <a:rPr lang="en-US" b="1" dirty="0">
                <a:effectLst/>
                <a:latin typeface="Courier New" panose="02070309020205020404" pitchFamily="49" charset="0"/>
              </a:rPr>
              <a:t>SBC #0x20    ; ACC = ACC – 0x20</a:t>
            </a:r>
          </a:p>
          <a:p>
            <a:r>
              <a:rPr lang="en-US" b="1" dirty="0">
                <a:effectLst/>
                <a:latin typeface="Courier New" panose="02070309020205020404" pitchFamily="49" charset="0"/>
              </a:rPr>
              <a:t>STA $00,X    ; mem[$00 + X] = ACC</a:t>
            </a:r>
          </a:p>
          <a:p>
            <a:r>
              <a:rPr lang="en-US" b="1" dirty="0" err="1">
                <a:solidFill>
                  <a:srgbClr val="FF0000"/>
                </a:solidFill>
                <a:latin typeface="Courier New" panose="02070309020205020404" pitchFamily="49" charset="0"/>
              </a:rPr>
              <a:t>cont</a:t>
            </a:r>
            <a:r>
              <a:rPr lang="en-US" b="1" dirty="0">
                <a:solidFill>
                  <a:srgbClr val="FF0000"/>
                </a:solidFill>
                <a:latin typeface="Courier New" panose="02070309020205020404" pitchFamily="49" charset="0"/>
              </a:rPr>
              <a:t>:</a:t>
            </a:r>
            <a:r>
              <a:rPr lang="en-US" b="1" dirty="0">
                <a:solidFill>
                  <a:srgbClr val="FF0000"/>
                </a:solidFill>
                <a:effectLst/>
                <a:latin typeface="Courier New" panose="02070309020205020404" pitchFamily="49" charset="0"/>
              </a:rPr>
              <a:t>      </a:t>
            </a:r>
          </a:p>
          <a:p>
            <a:r>
              <a:rPr lang="en-US" b="1" dirty="0">
                <a:effectLst/>
                <a:latin typeface="Courier New" panose="02070309020205020404" pitchFamily="49" charset="0"/>
              </a:rPr>
              <a:t>INX          ; for(X</a:t>
            </a:r>
            <a:r>
              <a:rPr lang="en-US" b="1" dirty="0">
                <a:latin typeface="Courier New" panose="02070309020205020404" pitchFamily="49" charset="0"/>
              </a:rPr>
              <a:t>=0;mem[X];</a:t>
            </a:r>
            <a:r>
              <a:rPr lang="en-US" b="1" dirty="0">
                <a:solidFill>
                  <a:srgbClr val="0070C0"/>
                </a:solidFill>
                <a:latin typeface="Courier New" panose="02070309020205020404" pitchFamily="49" charset="0"/>
              </a:rPr>
              <a:t>X++</a:t>
            </a:r>
            <a:r>
              <a:rPr lang="en-US" b="1" dirty="0">
                <a:latin typeface="Courier New" panose="02070309020205020404" pitchFamily="49" charset="0"/>
              </a:rPr>
              <a:t>)</a:t>
            </a:r>
            <a:r>
              <a:rPr lang="en-US" b="1" dirty="0">
                <a:solidFill>
                  <a:srgbClr val="0070C0"/>
                </a:solidFill>
                <a:effectLst/>
                <a:latin typeface="Courier New" panose="02070309020205020404" pitchFamily="49" charset="0"/>
              </a:rPr>
              <a:t>  </a:t>
            </a:r>
          </a:p>
          <a:p>
            <a:r>
              <a:rPr lang="en-US" b="1" dirty="0">
                <a:effectLst/>
                <a:latin typeface="Courier New" panose="02070309020205020404" pitchFamily="49" charset="0"/>
              </a:rPr>
              <a:t>JMP </a:t>
            </a:r>
            <a:r>
              <a:rPr lang="en-US" b="1" dirty="0">
                <a:solidFill>
                  <a:srgbClr val="FF0000"/>
                </a:solidFill>
                <a:effectLst/>
                <a:latin typeface="Courier New" panose="02070309020205020404" pitchFamily="49" charset="0"/>
              </a:rPr>
              <a:t>loop</a:t>
            </a:r>
            <a:r>
              <a:rPr lang="en-US" b="1" dirty="0">
                <a:effectLst/>
                <a:latin typeface="Courier New" panose="02070309020205020404" pitchFamily="49" charset="0"/>
              </a:rPr>
              <a:t>       </a:t>
            </a:r>
          </a:p>
          <a:p>
            <a:r>
              <a:rPr lang="en-US" b="1" dirty="0">
                <a:solidFill>
                  <a:srgbClr val="FF0000"/>
                </a:solidFill>
                <a:effectLst/>
                <a:latin typeface="Courier New" panose="02070309020205020404" pitchFamily="49" charset="0"/>
              </a:rPr>
              <a:t>done:</a:t>
            </a:r>
          </a:p>
          <a:p>
            <a:r>
              <a:rPr lang="en-US" b="1" dirty="0">
                <a:effectLst/>
                <a:latin typeface="Courier New" panose="02070309020205020404" pitchFamily="49" charset="0"/>
              </a:rPr>
              <a:t>BRK</a:t>
            </a:r>
          </a:p>
          <a:p>
            <a:r>
              <a:rPr lang="en-US" b="1" dirty="0">
                <a:effectLst/>
                <a:latin typeface="Courier New" panose="02070309020205020404" pitchFamily="49" charset="0"/>
              </a:rPr>
              <a:t>         </a:t>
            </a:r>
          </a:p>
          <a:p>
            <a:r>
              <a:rPr lang="en-US" b="1" dirty="0">
                <a:effectLst/>
                <a:latin typeface="Courier New" panose="02070309020205020404" pitchFamily="49" charset="0"/>
              </a:rPr>
              <a:t>DATA 'Hello'</a:t>
            </a:r>
          </a:p>
        </p:txBody>
      </p:sp>
      <p:pic>
        <p:nvPicPr>
          <p:cNvPr id="6" name="Picture 5" descr="A screenshot of a computer program&#10;&#10;AI-generated content may be incorrect.">
            <a:extLst>
              <a:ext uri="{FF2B5EF4-FFF2-40B4-BE49-F238E27FC236}">
                <a16:creationId xmlns:a16="http://schemas.microsoft.com/office/drawing/2014/main" id="{812CCECF-A02C-1E00-1A9D-CD4D169C6D3B}"/>
              </a:ext>
            </a:extLst>
          </p:cNvPr>
          <p:cNvPicPr>
            <a:picLocks noChangeAspect="1"/>
          </p:cNvPicPr>
          <p:nvPr/>
        </p:nvPicPr>
        <p:blipFill>
          <a:blip r:embed="rId2"/>
          <a:srcRect l="64185" t="45190" r="15289"/>
          <a:stretch/>
        </p:blipFill>
        <p:spPr>
          <a:xfrm>
            <a:off x="6898684" y="1547896"/>
            <a:ext cx="2141968" cy="3944042"/>
          </a:xfrm>
          <a:prstGeom prst="rect">
            <a:avLst/>
          </a:prstGeom>
          <a:ln w="38100">
            <a:solidFill>
              <a:schemeClr val="accent1"/>
            </a:solidFill>
          </a:ln>
        </p:spPr>
      </p:pic>
      <p:pic>
        <p:nvPicPr>
          <p:cNvPr id="7" name="Picture 6" descr="A screenshot of a computer&#10;&#10;AI-generated content may be incorrect.">
            <a:extLst>
              <a:ext uri="{FF2B5EF4-FFF2-40B4-BE49-F238E27FC236}">
                <a16:creationId xmlns:a16="http://schemas.microsoft.com/office/drawing/2014/main" id="{FD8468E1-373C-43CA-311C-A4C92359BA36}"/>
              </a:ext>
            </a:extLst>
          </p:cNvPr>
          <p:cNvPicPr>
            <a:picLocks noChangeAspect="1"/>
          </p:cNvPicPr>
          <p:nvPr/>
        </p:nvPicPr>
        <p:blipFill>
          <a:blip r:embed="rId3"/>
          <a:srcRect l="64185" t="45225" r="15289"/>
          <a:stretch/>
        </p:blipFill>
        <p:spPr>
          <a:xfrm>
            <a:off x="9525041" y="1550493"/>
            <a:ext cx="2141969" cy="3970318"/>
          </a:xfrm>
          <a:prstGeom prst="rect">
            <a:avLst/>
          </a:prstGeom>
          <a:ln w="38100">
            <a:solidFill>
              <a:schemeClr val="tx1"/>
            </a:solidFill>
          </a:ln>
        </p:spPr>
      </p:pic>
    </p:spTree>
    <p:extLst>
      <p:ext uri="{BB962C8B-B14F-4D97-AF65-F5344CB8AC3E}">
        <p14:creationId xmlns:p14="http://schemas.microsoft.com/office/powerpoint/2010/main" val="104120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3DCF30-E2DB-9117-F729-AC39358E5E5C}"/>
            </a:ext>
          </a:extLst>
        </p:cNvPr>
        <p:cNvGrpSpPr/>
        <p:nvPr/>
      </p:nvGrpSpPr>
      <p:grpSpPr>
        <a:xfrm>
          <a:off x="0" y="0"/>
          <a:ext cx="0" cy="0"/>
          <a:chOff x="0" y="0"/>
          <a:chExt cx="0" cy="0"/>
        </a:xfrm>
      </p:grpSpPr>
      <p:pic>
        <p:nvPicPr>
          <p:cNvPr id="5" name="Picture 4" descr="Dr. Chuck as a film noir private investigator.&#10;">
            <a:extLst>
              <a:ext uri="{FF2B5EF4-FFF2-40B4-BE49-F238E27FC236}">
                <a16:creationId xmlns:a16="http://schemas.microsoft.com/office/drawing/2014/main" id="{C96435A2-46D7-98D7-AEB6-B97FCEA6536C}"/>
              </a:ext>
            </a:extLst>
          </p:cNvPr>
          <p:cNvPicPr>
            <a:picLocks noChangeAspect="1"/>
          </p:cNvPicPr>
          <p:nvPr/>
        </p:nvPicPr>
        <p:blipFill rotWithShape="1">
          <a:blip r:embed="rId3"/>
          <a:srcRect t="12124" r="9089" b="15410"/>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B88E0636-5E3A-EE00-902B-673F1F84ABB1}"/>
              </a:ext>
            </a:extLst>
          </p:cNvPr>
          <p:cNvSpPr>
            <a:spLocks noGrp="1"/>
          </p:cNvSpPr>
          <p:nvPr>
            <p:ph type="ctrTitle"/>
          </p:nvPr>
        </p:nvSpPr>
        <p:spPr>
          <a:xfrm>
            <a:off x="477980" y="1122363"/>
            <a:ext cx="3974277" cy="1208141"/>
          </a:xfrm>
        </p:spPr>
        <p:txBody>
          <a:bodyPr anchor="b">
            <a:normAutofit/>
          </a:bodyPr>
          <a:lstStyle/>
          <a:p>
            <a:pPr algn="l"/>
            <a:r>
              <a:rPr lang="en-US" sz="4000" dirty="0">
                <a:solidFill>
                  <a:schemeClr val="bg1"/>
                </a:solidFill>
              </a:rPr>
              <a:t>CLX is not really a 6502 instruction</a:t>
            </a:r>
          </a:p>
        </p:txBody>
      </p:sp>
      <p:sp>
        <p:nvSpPr>
          <p:cNvPr id="3" name="Subtitle 2">
            <a:extLst>
              <a:ext uri="{FF2B5EF4-FFF2-40B4-BE49-F238E27FC236}">
                <a16:creationId xmlns:a16="http://schemas.microsoft.com/office/drawing/2014/main" id="{43BA48BB-16C9-838E-CA4B-9B1A7A2B41C8}"/>
              </a:ext>
            </a:extLst>
          </p:cNvPr>
          <p:cNvSpPr>
            <a:spLocks noGrp="1"/>
          </p:cNvSpPr>
          <p:nvPr>
            <p:ph type="subTitle" idx="1"/>
          </p:nvPr>
        </p:nvSpPr>
        <p:spPr>
          <a:xfrm>
            <a:off x="477981" y="2536372"/>
            <a:ext cx="4877790" cy="3014208"/>
          </a:xfrm>
        </p:spPr>
        <p:txBody>
          <a:bodyPr>
            <a:normAutofit fontScale="85000" lnSpcReduction="10000"/>
          </a:bodyPr>
          <a:lstStyle/>
          <a:p>
            <a:pPr algn="l"/>
            <a:r>
              <a:rPr lang="en-US" sz="2000" dirty="0">
                <a:solidFill>
                  <a:schemeClr val="bg1"/>
                </a:solidFill>
              </a:rPr>
              <a:t>The clear instructions (CLX, CLY) are 8-bit emulator-only instructions that use unused 6502 opcodes (0xE2, 0xC2). </a:t>
            </a:r>
          </a:p>
          <a:p>
            <a:pPr algn="l"/>
            <a:r>
              <a:rPr lang="en-US" sz="2000" dirty="0">
                <a:solidFill>
                  <a:schemeClr val="bg1"/>
                </a:solidFill>
              </a:rPr>
              <a:t>I wanted to hold off introducing (16-bit) immediate instructions for the simplest examples.</a:t>
            </a:r>
          </a:p>
          <a:p>
            <a:pPr algn="l"/>
            <a:r>
              <a:rPr lang="en-US" sz="2000" dirty="0">
                <a:solidFill>
                  <a:schemeClr val="bg1"/>
                </a:solidFill>
              </a:rPr>
              <a:t>In a real hardware 6502, you would use the 16-bit LDX #0 and LDY #0 instructions to clear the registers.</a:t>
            </a:r>
          </a:p>
          <a:p>
            <a:pPr algn="l"/>
            <a:endParaRPr lang="en-US" sz="2000" dirty="0">
              <a:solidFill>
                <a:schemeClr val="bg1"/>
              </a:solidFill>
            </a:endParaRPr>
          </a:p>
          <a:p>
            <a:pPr algn="l"/>
            <a:r>
              <a:rPr lang="en-US" sz="2000" dirty="0">
                <a:solidFill>
                  <a:schemeClr val="bg1"/>
                </a:solidFill>
              </a:rPr>
              <a:t>AI: Why didn't the 6502 include CLX and CLY instructions?</a:t>
            </a:r>
          </a:p>
        </p:txBody>
      </p:sp>
    </p:spTree>
    <p:extLst>
      <p:ext uri="{BB962C8B-B14F-4D97-AF65-F5344CB8AC3E}">
        <p14:creationId xmlns:p14="http://schemas.microsoft.com/office/powerpoint/2010/main" val="1679770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9DDB6-B386-BE47-7335-1540D3EEB29C}"/>
            </a:ext>
          </a:extLst>
        </p:cNvPr>
        <p:cNvGrpSpPr/>
        <p:nvPr/>
      </p:nvGrpSpPr>
      <p:grpSpPr>
        <a:xfrm>
          <a:off x="0" y="0"/>
          <a:ext cx="0" cy="0"/>
          <a:chOff x="0" y="0"/>
          <a:chExt cx="0" cy="0"/>
        </a:xfrm>
      </p:grpSpPr>
      <p:pic>
        <p:nvPicPr>
          <p:cNvPr id="7" name="Picture 6" descr="A screenshot of a computer program&#10;&#10;AI-generated content may be incorrect.">
            <a:extLst>
              <a:ext uri="{FF2B5EF4-FFF2-40B4-BE49-F238E27FC236}">
                <a16:creationId xmlns:a16="http://schemas.microsoft.com/office/drawing/2014/main" id="{61E24CF6-30FF-46D8-D806-9F09CE3F0599}"/>
              </a:ext>
            </a:extLst>
          </p:cNvPr>
          <p:cNvPicPr>
            <a:picLocks noChangeAspect="1"/>
          </p:cNvPicPr>
          <p:nvPr/>
        </p:nvPicPr>
        <p:blipFill>
          <a:blip r:embed="rId2"/>
          <a:stretch>
            <a:fillRect/>
          </a:stretch>
        </p:blipFill>
        <p:spPr>
          <a:xfrm>
            <a:off x="3941272" y="749262"/>
            <a:ext cx="7772400" cy="5359476"/>
          </a:xfrm>
          <a:prstGeom prst="rect">
            <a:avLst/>
          </a:prstGeom>
          <a:ln w="38100">
            <a:solidFill>
              <a:schemeClr val="accent1"/>
            </a:solidFill>
          </a:ln>
        </p:spPr>
      </p:pic>
      <p:sp>
        <p:nvSpPr>
          <p:cNvPr id="2" name="Title 1">
            <a:extLst>
              <a:ext uri="{FF2B5EF4-FFF2-40B4-BE49-F238E27FC236}">
                <a16:creationId xmlns:a16="http://schemas.microsoft.com/office/drawing/2014/main" id="{2DAFB0D2-0AAA-8783-A423-B7BEA25D6225}"/>
              </a:ext>
            </a:extLst>
          </p:cNvPr>
          <p:cNvSpPr>
            <a:spLocks noGrp="1"/>
          </p:cNvSpPr>
          <p:nvPr>
            <p:ph type="title"/>
          </p:nvPr>
        </p:nvSpPr>
        <p:spPr>
          <a:xfrm>
            <a:off x="838200" y="365125"/>
            <a:ext cx="2761034" cy="1325563"/>
          </a:xfrm>
        </p:spPr>
        <p:txBody>
          <a:bodyPr/>
          <a:lstStyle/>
          <a:p>
            <a:r>
              <a:rPr lang="en-US" dirty="0"/>
              <a:t>Uppercase a String</a:t>
            </a:r>
          </a:p>
        </p:txBody>
      </p:sp>
      <p:sp>
        <p:nvSpPr>
          <p:cNvPr id="8" name="TextBox 7">
            <a:extLst>
              <a:ext uri="{FF2B5EF4-FFF2-40B4-BE49-F238E27FC236}">
                <a16:creationId xmlns:a16="http://schemas.microsoft.com/office/drawing/2014/main" id="{973CB3E3-E0A1-9058-5801-8FB3ECE65C18}"/>
              </a:ext>
            </a:extLst>
          </p:cNvPr>
          <p:cNvSpPr txBox="1"/>
          <p:nvPr/>
        </p:nvSpPr>
        <p:spPr>
          <a:xfrm>
            <a:off x="959710" y="1690688"/>
            <a:ext cx="2048533" cy="4247317"/>
          </a:xfrm>
          <a:prstGeom prst="rect">
            <a:avLst/>
          </a:prstGeom>
          <a:noFill/>
        </p:spPr>
        <p:txBody>
          <a:bodyPr wrap="square">
            <a:spAutoFit/>
          </a:bodyPr>
          <a:lstStyle/>
          <a:p>
            <a:r>
              <a:rPr lang="en-US" b="1" dirty="0">
                <a:effectLst/>
                <a:latin typeface="Courier New" panose="02070309020205020404" pitchFamily="49" charset="0"/>
              </a:rPr>
              <a:t>CLX            </a:t>
            </a:r>
          </a:p>
          <a:p>
            <a:r>
              <a:rPr lang="en-US" b="1" dirty="0">
                <a:effectLst/>
                <a:latin typeface="Courier New" panose="02070309020205020404" pitchFamily="49" charset="0"/>
              </a:rPr>
              <a:t>loop:</a:t>
            </a:r>
          </a:p>
          <a:p>
            <a:r>
              <a:rPr lang="en-US" b="1" dirty="0">
                <a:effectLst/>
                <a:latin typeface="Courier New" panose="02070309020205020404" pitchFamily="49" charset="0"/>
              </a:rPr>
              <a:t>LDA $00,X</a:t>
            </a:r>
          </a:p>
          <a:p>
            <a:r>
              <a:rPr lang="en-US" b="1" dirty="0">
                <a:effectLst/>
                <a:latin typeface="Courier New" panose="02070309020205020404" pitchFamily="49" charset="0"/>
              </a:rPr>
              <a:t>BEQ done       </a:t>
            </a:r>
          </a:p>
          <a:p>
            <a:r>
              <a:rPr lang="en-US" b="1" dirty="0">
                <a:effectLst/>
                <a:latin typeface="Courier New" panose="02070309020205020404" pitchFamily="49" charset="0"/>
              </a:rPr>
              <a:t>CMP #'a'</a:t>
            </a:r>
          </a:p>
          <a:p>
            <a:r>
              <a:rPr lang="en-US" b="1" dirty="0">
                <a:effectLst/>
                <a:latin typeface="Courier New" panose="02070309020205020404" pitchFamily="49" charset="0"/>
              </a:rPr>
              <a:t>BMI </a:t>
            </a:r>
            <a:r>
              <a:rPr lang="en-US" b="1" dirty="0" err="1">
                <a:effectLst/>
                <a:latin typeface="Courier New" panose="02070309020205020404" pitchFamily="49" charset="0"/>
              </a:rPr>
              <a:t>cont</a:t>
            </a:r>
            <a:endParaRPr lang="en-US" b="1" dirty="0">
              <a:effectLst/>
              <a:latin typeface="Courier New" panose="02070309020205020404" pitchFamily="49" charset="0"/>
            </a:endParaRPr>
          </a:p>
          <a:p>
            <a:r>
              <a:rPr lang="en-US" b="1" dirty="0">
                <a:effectLst/>
                <a:latin typeface="Courier New" panose="02070309020205020404" pitchFamily="49" charset="0"/>
              </a:rPr>
              <a:t>SBC #0x20</a:t>
            </a:r>
          </a:p>
          <a:p>
            <a:r>
              <a:rPr lang="en-US" b="1" dirty="0">
                <a:effectLst/>
                <a:latin typeface="Courier New" panose="02070309020205020404" pitchFamily="49" charset="0"/>
              </a:rPr>
              <a:t>STA $00,X </a:t>
            </a:r>
          </a:p>
          <a:p>
            <a:r>
              <a:rPr lang="en-US" b="1" dirty="0" err="1">
                <a:effectLst/>
                <a:latin typeface="Courier New" panose="02070309020205020404" pitchFamily="49" charset="0"/>
              </a:rPr>
              <a:t>cont</a:t>
            </a:r>
            <a:r>
              <a:rPr lang="en-US" b="1" dirty="0">
                <a:effectLst/>
                <a:latin typeface="Courier New" panose="02070309020205020404" pitchFamily="49" charset="0"/>
              </a:rPr>
              <a:t>:</a:t>
            </a:r>
          </a:p>
          <a:p>
            <a:r>
              <a:rPr lang="en-US" b="1" dirty="0">
                <a:effectLst/>
                <a:latin typeface="Courier New" panose="02070309020205020404" pitchFamily="49" charset="0"/>
              </a:rPr>
              <a:t>INX            </a:t>
            </a:r>
          </a:p>
          <a:p>
            <a:r>
              <a:rPr lang="en-US" b="1" dirty="0">
                <a:effectLst/>
                <a:latin typeface="Courier New" panose="02070309020205020404" pitchFamily="49" charset="0"/>
              </a:rPr>
              <a:t>JMP loop</a:t>
            </a:r>
          </a:p>
          <a:p>
            <a:r>
              <a:rPr lang="en-US" b="1" dirty="0">
                <a:effectLst/>
                <a:latin typeface="Courier New" panose="02070309020205020404" pitchFamily="49" charset="0"/>
              </a:rPr>
              <a:t>done:</a:t>
            </a:r>
          </a:p>
          <a:p>
            <a:r>
              <a:rPr lang="en-US" b="1" dirty="0">
                <a:effectLst/>
                <a:latin typeface="Courier New" panose="02070309020205020404" pitchFamily="49" charset="0"/>
              </a:rPr>
              <a:t>BRK</a:t>
            </a:r>
          </a:p>
          <a:p>
            <a:endParaRPr lang="en-US" b="1" dirty="0">
              <a:effectLst/>
              <a:latin typeface="Courier New" panose="02070309020205020404" pitchFamily="49" charset="0"/>
            </a:endParaRPr>
          </a:p>
          <a:p>
            <a:r>
              <a:rPr lang="en-US" b="1" dirty="0">
                <a:solidFill>
                  <a:srgbClr val="00B050"/>
                </a:solidFill>
                <a:effectLst/>
                <a:latin typeface="Courier New" panose="02070309020205020404" pitchFamily="49" charset="0"/>
              </a:rPr>
              <a:t>DATA 'Hello'</a:t>
            </a:r>
          </a:p>
        </p:txBody>
      </p:sp>
    </p:spTree>
    <p:extLst>
      <p:ext uri="{BB962C8B-B14F-4D97-AF65-F5344CB8AC3E}">
        <p14:creationId xmlns:p14="http://schemas.microsoft.com/office/powerpoint/2010/main" val="3074147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FF7A2C-399B-71A2-B892-3C5A41F76E15}"/>
              </a:ext>
            </a:extLst>
          </p:cNvPr>
          <p:cNvSpPr txBox="1"/>
          <p:nvPr/>
        </p:nvSpPr>
        <p:spPr>
          <a:xfrm>
            <a:off x="335320" y="827345"/>
            <a:ext cx="7590539" cy="5078313"/>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executeStep</a:t>
            </a:r>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Read instruction from instruction memory</a:t>
            </a:r>
          </a:p>
          <a:p>
            <a:r>
              <a:rPr lang="en-US" sz="1600" b="1" dirty="0">
                <a:latin typeface="Courier New" panose="02070309020205020404" pitchFamily="49" charset="0"/>
                <a:cs typeface="Courier New" panose="02070309020205020404" pitchFamily="49" charset="0"/>
              </a:rPr>
              <a:t>    const instruction = </a:t>
            </a:r>
            <a:r>
              <a:rPr lang="en-US" sz="1600" b="1" dirty="0" err="1">
                <a:latin typeface="Courier New" panose="02070309020205020404" pitchFamily="49" charset="0"/>
                <a:cs typeface="Courier New" panose="02070309020205020404" pitchFamily="49" charset="0"/>
              </a:rPr>
              <a:t>this.cpu.instructions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Decode 6502 opcodes</a:t>
            </a:r>
          </a:p>
          <a:p>
            <a:r>
              <a:rPr lang="en-US" sz="1600" b="1" dirty="0">
                <a:latin typeface="Courier New" panose="02070309020205020404" pitchFamily="49" charset="0"/>
                <a:cs typeface="Courier New" panose="02070309020205020404" pitchFamily="49" charset="0"/>
              </a:rPr>
              <a:t>    if (instruction === 0x00) { // BRK - Break/Halt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this.printString</a:t>
            </a:r>
            <a:r>
              <a:rPr lang="en-US" sz="1600" b="1" dirty="0">
                <a:latin typeface="Courier New" panose="02070309020205020404" pitchFamily="49" charset="0"/>
                <a:cs typeface="Courier New" panose="02070309020205020404" pitchFamily="49" charset="0"/>
              </a:rPr>
              <a:t>(); // Print data memory on BRK</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this.running</a:t>
            </a:r>
            <a:r>
              <a:rPr lang="en-US" sz="1600" b="1" dirty="0">
                <a:latin typeface="Courier New" panose="02070309020205020404" pitchFamily="49" charset="0"/>
                <a:cs typeface="Courier New" panose="02070309020205020404" pitchFamily="49" charset="0"/>
              </a:rPr>
              <a:t> = false;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else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console.log</a:t>
            </a:r>
            <a:r>
              <a:rPr lang="en-US" sz="1600" b="1" dirty="0">
                <a:latin typeface="Courier New" panose="02070309020205020404" pitchFamily="49" charset="0"/>
                <a:cs typeface="Courier New" panose="02070309020205020404" pitchFamily="49" charset="0"/>
              </a:rPr>
              <a:t>(`ERROR: unknown instruction - halting`);</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this.running</a:t>
            </a:r>
            <a:r>
              <a:rPr lang="en-US" sz="1600" b="1" dirty="0">
                <a:latin typeface="Courier New" panose="02070309020205020404" pitchFamily="49" charset="0"/>
                <a:cs typeface="Courier New" panose="02070309020205020404" pitchFamily="49" charset="0"/>
              </a:rPr>
              <a:t> = false;</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    // Update PC (if not already updated by branch/jump)</a:t>
            </a:r>
          </a:p>
          <a:p>
            <a:r>
              <a:rPr lang="en-US" sz="1600" b="1" dirty="0">
                <a:latin typeface="Courier New" panose="02070309020205020404" pitchFamily="49" charset="0"/>
                <a:cs typeface="Courier New" panose="02070309020205020404" pitchFamily="49" charset="0"/>
              </a:rPr>
              <a:t>    if (</a:t>
            </a:r>
            <a:r>
              <a:rPr lang="en-US" sz="1600" b="1" dirty="0" err="1">
                <a:latin typeface="Courier New" panose="02070309020205020404" pitchFamily="49" charset="0"/>
                <a:cs typeface="Courier New" panose="02070309020205020404" pitchFamily="49" charset="0"/>
              </a:rPr>
              <a:t>pcIncrement</a:t>
            </a:r>
            <a:r>
              <a:rPr lang="en-US" sz="1600" b="1" dirty="0">
                <a:latin typeface="Courier New" panose="02070309020205020404" pitchFamily="49" charset="0"/>
                <a:cs typeface="Courier New" panose="02070309020205020404" pitchFamily="49" charset="0"/>
              </a:rPr>
              <a:t> &gt; 0) {</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this.cpu.pc</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pcIncrement</a:t>
            </a:r>
            <a:r>
              <a:rPr lang="en-US" sz="1600" b="1" dirty="0">
                <a:latin typeface="Courier New" panose="02070309020205020404" pitchFamily="49" charset="0"/>
                <a:cs typeface="Courier New" panose="02070309020205020404" pitchFamily="49" charset="0"/>
              </a:rPr>
              <a:t>) &amp; 0xFF;</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1A1A7F8B-2DD0-F777-82ED-208CA00AC228}"/>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pic>
        <p:nvPicPr>
          <p:cNvPr id="7" name="Picture 6" descr="A screenshot of a computer&#10;&#10;AI-generated content may be incorrect.">
            <a:extLst>
              <a:ext uri="{FF2B5EF4-FFF2-40B4-BE49-F238E27FC236}">
                <a16:creationId xmlns:a16="http://schemas.microsoft.com/office/drawing/2014/main" id="{C8DD4426-5AC1-6024-E988-65D2BBA1CD8A}"/>
              </a:ext>
            </a:extLst>
          </p:cNvPr>
          <p:cNvPicPr>
            <a:picLocks noChangeAspect="1"/>
          </p:cNvPicPr>
          <p:nvPr/>
        </p:nvPicPr>
        <p:blipFill>
          <a:blip r:embed="rId2"/>
          <a:stretch>
            <a:fillRect/>
          </a:stretch>
        </p:blipFill>
        <p:spPr>
          <a:xfrm>
            <a:off x="8296882" y="707953"/>
            <a:ext cx="3399934" cy="5078313"/>
          </a:xfrm>
          <a:prstGeom prst="rect">
            <a:avLst/>
          </a:prstGeom>
          <a:ln w="38100">
            <a:solidFill>
              <a:schemeClr val="accent1"/>
            </a:solidFill>
          </a:ln>
        </p:spPr>
      </p:pic>
    </p:spTree>
    <p:extLst>
      <p:ext uri="{BB962C8B-B14F-4D97-AF65-F5344CB8AC3E}">
        <p14:creationId xmlns:p14="http://schemas.microsoft.com/office/powerpoint/2010/main" val="647508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07931" y="903163"/>
            <a:ext cx="9834744" cy="535531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else if (instruction === 0xA9) { // LDA # - Load accumulator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this.updateCompareFlags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else if (instruction === 0xE9) { // SBC # - Subtract immediate</a:t>
            </a:r>
          </a:p>
          <a:p>
            <a:r>
              <a:rPr lang="en-US" b="1" dirty="0">
                <a:latin typeface="Courier New" panose="02070309020205020404" pitchFamily="49" charset="0"/>
                <a:cs typeface="Courier New" panose="02070309020205020404" pitchFamily="49" charset="0"/>
              </a:rPr>
              <a:t>    const immediate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diff =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immediate;</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diff &amp; 0xFF;</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 } else if (instruction === 0xB5) { // LDA $</a:t>
            </a:r>
            <a:r>
              <a:rPr lang="en-US" b="1" dirty="0" err="1">
                <a:latin typeface="Courier New" panose="02070309020205020404" pitchFamily="49" charset="0"/>
                <a:cs typeface="Courier New" panose="02070309020205020404" pitchFamily="49" charset="0"/>
              </a:rPr>
              <a:t>nn,X</a:t>
            </a:r>
            <a:r>
              <a:rPr lang="en-US" b="1" dirty="0">
                <a:latin typeface="Courier New" panose="02070309020205020404" pitchFamily="49" charset="0"/>
                <a:cs typeface="Courier New" panose="02070309020205020404" pitchFamily="49" charset="0"/>
              </a:rPr>
              <a:t> - Load indexed by X</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this.cpu.instructions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this.cpu.pc</a:t>
            </a:r>
            <a:r>
              <a:rPr lang="en-US" b="1" dirty="0">
                <a:latin typeface="Courier New" panose="02070309020205020404" pitchFamily="49" charset="0"/>
                <a:cs typeface="Courier New" panose="02070309020205020404" pitchFamily="49" charset="0"/>
              </a:rPr>
              <a:t> + 1];</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 Number(</a:t>
            </a:r>
            <a:r>
              <a:rPr lang="en-US" b="1" dirty="0" err="1">
                <a:latin typeface="Courier New" panose="02070309020205020404" pitchFamily="49" charset="0"/>
                <a:cs typeface="Courier New" panose="02070309020205020404" pitchFamily="49" charset="0"/>
              </a:rPr>
              <a:t>this.cpu.x</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const </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baseAddr</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xValue</a:t>
            </a:r>
            <a:r>
              <a:rPr lang="en-US" b="1" dirty="0">
                <a:latin typeface="Courier New" panose="02070309020205020404" pitchFamily="49" charset="0"/>
                <a:cs typeface="Courier New" panose="02070309020205020404" pitchFamily="49" charset="0"/>
              </a:rPr>
              <a:t>) &amp; 0xFF; </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this.cpu.memory</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effAddr</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this.updateStatusFlags</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this.cpu.acc</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pcIncrement</a:t>
            </a:r>
            <a:r>
              <a:rPr lang="en-US" b="1" dirty="0">
                <a:latin typeface="Courier New" panose="02070309020205020404" pitchFamily="49" charset="0"/>
                <a:cs typeface="Courier New" panose="02070309020205020404" pitchFamily="49" charset="0"/>
              </a:rPr>
              <a:t> = 2;</a:t>
            </a:r>
          </a:p>
          <a:p>
            <a:r>
              <a:rPr lang="en-US"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 (</a:t>
            </a:r>
            <a:r>
              <a:rPr lang="en-US" dirty="0" err="1"/>
              <a:t>emulator.js</a:t>
            </a:r>
            <a:r>
              <a:rPr lang="en-US" dirty="0"/>
              <a:t> is 1300 lines of code)</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rPr>
              <a:t>Archive.org: Internet Arcade</a:t>
            </a:r>
          </a:p>
        </p:txBody>
      </p:sp>
      <p:pic>
        <p:nvPicPr>
          <p:cNvPr id="4" name="Picture 3" descr="A screenshot of a video game&#10;&#10;AI-generated content may be incorrect.">
            <a:extLst>
              <a:ext uri="{FF2B5EF4-FFF2-40B4-BE49-F238E27FC236}">
                <a16:creationId xmlns:a16="http://schemas.microsoft.com/office/drawing/2014/main" id="{FEE51615-07FE-E575-5A5E-4C76E9DBA311}"/>
              </a:ext>
            </a:extLst>
          </p:cNvPr>
          <p:cNvPicPr>
            <a:picLocks noChangeAspect="1"/>
          </p:cNvPicPr>
          <p:nvPr/>
        </p:nvPicPr>
        <p:blipFill>
          <a:blip r:embed="rId2"/>
          <a:stretch>
            <a:fillRect/>
          </a:stretch>
        </p:blipFill>
        <p:spPr>
          <a:xfrm>
            <a:off x="4777316" y="1173253"/>
            <a:ext cx="6780700" cy="4509165"/>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a:xfrm>
            <a:off x="791705" y="752583"/>
            <a:ext cx="3678264" cy="1325563"/>
          </a:xfrm>
        </p:spPr>
        <p:txBody>
          <a:bodyPr/>
          <a:lstStyle/>
          <a:p>
            <a:r>
              <a:rPr lang="en-US" dirty="0"/>
              <a:t>Atari 2600 Space Invaders</a:t>
            </a:r>
          </a:p>
        </p:txBody>
      </p:sp>
      <p:sp>
        <p:nvSpPr>
          <p:cNvPr id="7" name="Right Arrow 6">
            <a:extLst>
              <a:ext uri="{FF2B5EF4-FFF2-40B4-BE49-F238E27FC236}">
                <a16:creationId xmlns:a16="http://schemas.microsoft.com/office/drawing/2014/main" id="{FC835B87-D398-82E8-2351-15DE4AB9F222}"/>
              </a:ext>
            </a:extLst>
          </p:cNvPr>
          <p:cNvSpPr/>
          <p:nvPr/>
        </p:nvSpPr>
        <p:spPr>
          <a:xfrm>
            <a:off x="4088969" y="3101340"/>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brown video game console&#10;&#10;AI-generated content may be incorrect.">
            <a:extLst>
              <a:ext uri="{FF2B5EF4-FFF2-40B4-BE49-F238E27FC236}">
                <a16:creationId xmlns:a16="http://schemas.microsoft.com/office/drawing/2014/main" id="{6BE19E7E-FADC-D225-B254-82239BB8D3BA}"/>
              </a:ext>
            </a:extLst>
          </p:cNvPr>
          <p:cNvPicPr>
            <a:picLocks noChangeAspect="1"/>
          </p:cNvPicPr>
          <p:nvPr/>
        </p:nvPicPr>
        <p:blipFill>
          <a:blip r:embed="rId3"/>
          <a:stretch>
            <a:fillRect/>
          </a:stretch>
        </p:blipFill>
        <p:spPr>
          <a:xfrm>
            <a:off x="395013" y="2396849"/>
            <a:ext cx="3434975" cy="2097660"/>
          </a:xfrm>
          <a:prstGeom prst="rect">
            <a:avLst/>
          </a:prstGeom>
        </p:spPr>
      </p:pic>
      <p:pic>
        <p:nvPicPr>
          <p:cNvPr id="8" name="Picture 7" descr="A screenshot of a video game&#10;&#10;AI-generated content may be incorrect.">
            <a:hlinkClick r:id="rId4"/>
            <a:extLst>
              <a:ext uri="{FF2B5EF4-FFF2-40B4-BE49-F238E27FC236}">
                <a16:creationId xmlns:a16="http://schemas.microsoft.com/office/drawing/2014/main" id="{22A31A35-5E42-4FBF-1CA0-B1686BF6BC2C}"/>
              </a:ext>
            </a:extLst>
          </p:cNvPr>
          <p:cNvPicPr>
            <a:picLocks noChangeAspect="1"/>
          </p:cNvPicPr>
          <p:nvPr/>
        </p:nvPicPr>
        <p:blipFill>
          <a:blip r:embed="rId5"/>
          <a:stretch>
            <a:fillRect/>
          </a:stretch>
        </p:blipFill>
        <p:spPr>
          <a:xfrm>
            <a:off x="5682793" y="764888"/>
            <a:ext cx="5551209" cy="4818975"/>
          </a:xfrm>
          <a:prstGeom prst="rect">
            <a:avLst/>
          </a:prstGeom>
          <a:ln>
            <a:solidFill>
              <a:schemeClr val="accent1"/>
            </a:solidFill>
          </a:ln>
        </p:spPr>
      </p:pic>
    </p:spTree>
    <p:extLst>
      <p:ext uri="{BB962C8B-B14F-4D97-AF65-F5344CB8AC3E}">
        <p14:creationId xmlns:p14="http://schemas.microsoft.com/office/powerpoint/2010/main" val="2025701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Space Invaders Startup – JSMAME Emulator</a:t>
            </a:r>
          </a:p>
        </p:txBody>
      </p:sp>
      <p:pic>
        <p:nvPicPr>
          <p:cNvPr id="4" name="Picture 3" descr="A screenshot of a computer&#10;&#10;AI-generated content may be incorrect.">
            <a:extLst>
              <a:ext uri="{FF2B5EF4-FFF2-40B4-BE49-F238E27FC236}">
                <a16:creationId xmlns:a16="http://schemas.microsoft.com/office/drawing/2014/main" id="{E9158D5F-5C43-CAC6-EE17-EA550BE8C3A4}"/>
              </a:ext>
            </a:extLst>
          </p:cNvPr>
          <p:cNvPicPr>
            <a:picLocks noChangeAspect="1"/>
          </p:cNvPicPr>
          <p:nvPr/>
        </p:nvPicPr>
        <p:blipFill>
          <a:blip r:embed="rId2"/>
          <a:stretch>
            <a:fillRect/>
          </a:stretch>
        </p:blipFill>
        <p:spPr>
          <a:xfrm>
            <a:off x="4203081" y="1690688"/>
            <a:ext cx="7772400" cy="4464995"/>
          </a:xfrm>
          <a:prstGeom prst="rect">
            <a:avLst/>
          </a:prstGeom>
        </p:spPr>
      </p:pic>
      <p:pic>
        <p:nvPicPr>
          <p:cNvPr id="10" name="Picture 9" descr="A black and brown video game console&#10;&#10;AI-generated content may be incorrect.">
            <a:extLst>
              <a:ext uri="{FF2B5EF4-FFF2-40B4-BE49-F238E27FC236}">
                <a16:creationId xmlns:a16="http://schemas.microsoft.com/office/drawing/2014/main" id="{624C88A2-49FB-3C90-025E-B2B2A13B0D40}"/>
              </a:ext>
            </a:extLst>
          </p:cNvPr>
          <p:cNvPicPr>
            <a:picLocks noChangeAspect="1"/>
          </p:cNvPicPr>
          <p:nvPr/>
        </p:nvPicPr>
        <p:blipFill>
          <a:blip r:embed="rId3"/>
          <a:stretch>
            <a:fillRect/>
          </a:stretch>
        </p:blipFill>
        <p:spPr>
          <a:xfrm>
            <a:off x="395013" y="2396849"/>
            <a:ext cx="3434975" cy="2097660"/>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32D54-3F42-FB51-D88B-D7114658FC61}"/>
              </a:ext>
            </a:extLst>
          </p:cNvPr>
          <p:cNvSpPr>
            <a:spLocks noGrp="1"/>
          </p:cNvSpPr>
          <p:nvPr>
            <p:ph type="title"/>
          </p:nvPr>
        </p:nvSpPr>
        <p:spPr>
          <a:xfrm>
            <a:off x="572493" y="238539"/>
            <a:ext cx="11018520" cy="1434415"/>
          </a:xfrm>
        </p:spPr>
        <p:txBody>
          <a:bodyPr anchor="b">
            <a:normAutofit/>
          </a:bodyPr>
          <a:lstStyle/>
          <a:p>
            <a:r>
              <a:rPr lang="en-US" sz="4600"/>
              <a:t>Fun Aside – Apple Built and Shipped Machine Code Translators</a:t>
            </a:r>
            <a:endParaRPr lang="en-US" sz="4600" dirty="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51090D-AEB8-3464-6E00-C93A7E23EAD2}"/>
              </a:ext>
            </a:extLst>
          </p:cNvPr>
          <p:cNvSpPr>
            <a:spLocks noGrp="1"/>
          </p:cNvSpPr>
          <p:nvPr>
            <p:ph idx="1"/>
          </p:nvPr>
        </p:nvSpPr>
        <p:spPr>
          <a:xfrm>
            <a:off x="572493" y="2071316"/>
            <a:ext cx="6713552" cy="4119172"/>
          </a:xfrm>
        </p:spPr>
        <p:txBody>
          <a:bodyPr anchor="t">
            <a:normAutofit/>
          </a:bodyPr>
          <a:lstStyle/>
          <a:p>
            <a:r>
              <a:rPr lang="en-US" sz="2200"/>
              <a:t>2005 Moved from PowerPC to Intel Processors – Rosetta 1</a:t>
            </a:r>
          </a:p>
          <a:p>
            <a:r>
              <a:rPr lang="en-US" sz="2200"/>
              <a:t>2020 Moved from Intel to Apple ARM Processors – Rosetta 2</a:t>
            </a:r>
          </a:p>
          <a:p>
            <a:endParaRPr lang="en-US" sz="2200"/>
          </a:p>
          <a:p>
            <a:r>
              <a:rPr lang="en-US" sz="2200"/>
              <a:t>Translated machine code as the application was launched</a:t>
            </a:r>
          </a:p>
          <a:p>
            <a:r>
              <a:rPr lang="en-US" sz="2200"/>
              <a:t>Greatly eases what would otherwise be a major upheaval for customers</a:t>
            </a:r>
          </a:p>
        </p:txBody>
      </p:sp>
      <p:pic>
        <p:nvPicPr>
          <p:cNvPr id="5" name="Picture 4" descr="A black and white logo&#10;&#10;AI-generated content may be incorrect.">
            <a:extLst>
              <a:ext uri="{FF2B5EF4-FFF2-40B4-BE49-F238E27FC236}">
                <a16:creationId xmlns:a16="http://schemas.microsoft.com/office/drawing/2014/main" id="{09CEF786-9A1D-4425-C6CB-BC8EA821709E}"/>
              </a:ext>
            </a:extLst>
          </p:cNvPr>
          <p:cNvPicPr>
            <a:picLocks noChangeAspect="1"/>
          </p:cNvPicPr>
          <p:nvPr/>
        </p:nvPicPr>
        <p:blipFill>
          <a:blip r:embed="rId2"/>
          <a:srcRect l="965" r="2834" b="4"/>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9549256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4568</TotalTime>
  <Words>6262</Words>
  <Application>Microsoft Macintosh PowerPoint</Application>
  <PresentationFormat>Widescreen</PresentationFormat>
  <Paragraphs>1677</Paragraphs>
  <Slides>87</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The True Story of Python Assignment Statements</vt:lpstr>
      <vt:lpstr>What *IS* a Python variable?</vt:lpstr>
      <vt:lpstr>What *IS* a Python variable?</vt:lpstr>
      <vt:lpstr>What *IS* a Python variable?</vt:lpstr>
      <vt:lpstr>Loops in C</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Indexed 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27 + 15 and Store</vt:lpstr>
      <vt:lpstr>Print Hello</vt:lpstr>
      <vt:lpstr>Uppercase a String</vt:lpstr>
      <vt:lpstr>Uppercase a String</vt:lpstr>
      <vt:lpstr>Uppercase a String (Python)</vt:lpstr>
      <vt:lpstr>Uppercase a String (C – array version)</vt:lpstr>
      <vt:lpstr>Uppercase a String (walkthrough)</vt:lpstr>
      <vt:lpstr>CLX is not really a 6502 instruction</vt:lpstr>
      <vt:lpstr>CPU Emulators are  Thing</vt:lpstr>
      <vt:lpstr>Uppercase a String</vt:lpstr>
      <vt:lpstr>PowerPoint Presentation</vt:lpstr>
      <vt:lpstr>PowerPoint Presentation</vt:lpstr>
      <vt:lpstr>Building Emulators for Historical CPUs</vt:lpstr>
      <vt:lpstr>Archive.org: Internet Arcade</vt:lpstr>
      <vt:lpstr>Atari 2600 Space Invaders</vt:lpstr>
      <vt:lpstr>Space Invaders Startup – JSMAME Emulator</vt:lpstr>
      <vt:lpstr>CPU Evolution</vt:lpstr>
      <vt:lpstr>PowerPoint Presentation</vt:lpstr>
      <vt:lpstr>Apple Computer Processors over time</vt:lpstr>
      <vt:lpstr>Fun Aside – Apple Built and Shipped Machine Code Translators</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246</cp:revision>
  <dcterms:created xsi:type="dcterms:W3CDTF">2023-02-08T12:14:18Z</dcterms:created>
  <dcterms:modified xsi:type="dcterms:W3CDTF">2025-11-29T19:11:38Z</dcterms:modified>
</cp:coreProperties>
</file>